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3" r:id="rId2"/>
    <p:sldId id="256" r:id="rId3"/>
    <p:sldId id="257" r:id="rId4"/>
    <p:sldId id="258" r:id="rId5"/>
    <p:sldId id="266" r:id="rId6"/>
    <p:sldId id="270" r:id="rId7"/>
    <p:sldId id="259" r:id="rId8"/>
    <p:sldId id="261" r:id="rId9"/>
    <p:sldId id="290" r:id="rId10"/>
    <p:sldId id="291" r:id="rId11"/>
    <p:sldId id="294" r:id="rId12"/>
    <p:sldId id="308" r:id="rId13"/>
    <p:sldId id="321" r:id="rId14"/>
    <p:sldId id="322" r:id="rId15"/>
    <p:sldId id="315" r:id="rId16"/>
    <p:sldId id="293" r:id="rId17"/>
    <p:sldId id="328" r:id="rId18"/>
    <p:sldId id="262"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8255" autoAdjust="0"/>
    <p:restoredTop sz="94660"/>
  </p:normalViewPr>
  <p:slideViewPr>
    <p:cSldViewPr snapToGrid="0">
      <p:cViewPr varScale="1">
        <p:scale>
          <a:sx n="82" d="100"/>
          <a:sy n="82" d="100"/>
        </p:scale>
        <p:origin x="1027"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AD426-E008-4B2D-9335-586CDC03BE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AF55F4C4-A97F-4C64-94A5-6683254A3B0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C96EB0B9-444A-4D04-B54D-87E0A036B6F8}"/>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03-07-2024</a:t>
            </a:fld>
            <a:endParaRPr lang="en-IN"/>
          </a:p>
        </p:txBody>
      </p:sp>
      <p:sp>
        <p:nvSpPr>
          <p:cNvPr id="5" name="Footer Placeholder 4">
            <a:extLst>
              <a:ext uri="{FF2B5EF4-FFF2-40B4-BE49-F238E27FC236}">
                <a16:creationId xmlns:a16="http://schemas.microsoft.com/office/drawing/2014/main" id="{30248BCF-6D52-453C-985F-8E6981D4BA5E}"/>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865FB5AE-C002-485B-8772-E8AF429C440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31276246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EF6F910-BA9D-477D-A5CF-F9F594983A76}"/>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3" name="TextBox 12">
            <a:extLst>
              <a:ext uri="{FF2B5EF4-FFF2-40B4-BE49-F238E27FC236}">
                <a16:creationId xmlns:a16="http://schemas.microsoft.com/office/drawing/2014/main" id="{E9A8FC27-7280-4AEC-BC8B-85E78778205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5" name="TextBox 14">
            <a:extLst>
              <a:ext uri="{FF2B5EF4-FFF2-40B4-BE49-F238E27FC236}">
                <a16:creationId xmlns:a16="http://schemas.microsoft.com/office/drawing/2014/main" id="{9BC2C5C0-A97C-437A-995C-59C435A260AB}"/>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30272299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BD300-5A9D-4801-B3AA-34841CB2139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E9D0828-03E3-4F32-BCE4-D4480DA80DA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9B2C35-E93D-41E2-9092-7E6CF83D9E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69BB9B-9B80-456E-BA6E-97034C073AE2}"/>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03-07-2024</a:t>
            </a:fld>
            <a:endParaRPr lang="en-IN"/>
          </a:p>
        </p:txBody>
      </p:sp>
      <p:sp>
        <p:nvSpPr>
          <p:cNvPr id="6" name="Footer Placeholder 5">
            <a:extLst>
              <a:ext uri="{FF2B5EF4-FFF2-40B4-BE49-F238E27FC236}">
                <a16:creationId xmlns:a16="http://schemas.microsoft.com/office/drawing/2014/main" id="{25F40B01-0380-4113-BE72-37C8EB8B2AB9}"/>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8FDCE424-9E5D-4A7B-AACD-C29EE2C96011}"/>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4242313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45A79-EF9C-4709-B309-FD2D4A52237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6D6BFCE7-09CA-4613-8768-CCE4F81EA5B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IN"/>
          </a:p>
        </p:txBody>
      </p:sp>
      <p:sp>
        <p:nvSpPr>
          <p:cNvPr id="4" name="Text Placeholder 3">
            <a:extLst>
              <a:ext uri="{FF2B5EF4-FFF2-40B4-BE49-F238E27FC236}">
                <a16:creationId xmlns:a16="http://schemas.microsoft.com/office/drawing/2014/main" id="{E2AA1215-EC64-4A7B-8722-5C1138A0CF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90224B4-57F6-4098-A2DA-547459EC585C}"/>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03-07-2024</a:t>
            </a:fld>
            <a:endParaRPr lang="en-IN"/>
          </a:p>
        </p:txBody>
      </p:sp>
      <p:sp>
        <p:nvSpPr>
          <p:cNvPr id="6" name="Footer Placeholder 5">
            <a:extLst>
              <a:ext uri="{FF2B5EF4-FFF2-40B4-BE49-F238E27FC236}">
                <a16:creationId xmlns:a16="http://schemas.microsoft.com/office/drawing/2014/main" id="{3D1B90C0-D69A-453F-9920-35BF345E48D2}"/>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34230C1F-DB6A-4A97-9186-2F97F0F6D3AF}"/>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32303600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D358B71-A579-4840-9E69-E375B338020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ECB4C15-296C-483A-8CCB-4A921752406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E6166B90-E812-4DB5-ADA2-F33AA2366571}"/>
              </a:ext>
            </a:extLst>
          </p:cNvPr>
          <p:cNvSpPr>
            <a:spLocks noGrp="1"/>
          </p:cNvSpPr>
          <p:nvPr>
            <p:ph type="dt" sz="half" idx="10"/>
          </p:nvPr>
        </p:nvSpPr>
        <p:spPr>
          <a:xfrm>
            <a:off x="838200" y="6356350"/>
            <a:ext cx="2743200" cy="365125"/>
          </a:xfrm>
          <a:prstGeom prst="rect">
            <a:avLst/>
          </a:prstGeom>
        </p:spPr>
        <p:txBody>
          <a:bodyPr/>
          <a:lstStyle/>
          <a:p>
            <a:fld id="{02F43BC4-8C46-4BB7-939B-B9F409AE381A}" type="datetimeFigureOut">
              <a:rPr lang="en-IN" smtClean="0"/>
              <a:t>03-07-2024</a:t>
            </a:fld>
            <a:endParaRPr lang="en-IN"/>
          </a:p>
        </p:txBody>
      </p:sp>
      <p:sp>
        <p:nvSpPr>
          <p:cNvPr id="5" name="Footer Placeholder 4">
            <a:extLst>
              <a:ext uri="{FF2B5EF4-FFF2-40B4-BE49-F238E27FC236}">
                <a16:creationId xmlns:a16="http://schemas.microsoft.com/office/drawing/2014/main" id="{37D2B834-F620-440D-9D14-F9497E6EB17F}"/>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B52E4C82-C817-4A25-9066-78623E0AACCD}"/>
              </a:ext>
            </a:extLst>
          </p:cNvPr>
          <p:cNvSpPr>
            <a:spLocks noGrp="1"/>
          </p:cNvSpPr>
          <p:nvPr>
            <p:ph type="sldNum" sz="quarter" idx="12"/>
          </p:nvPr>
        </p:nvSpPr>
        <p:spPr>
          <a:xfrm>
            <a:off x="8610599" y="6310312"/>
            <a:ext cx="2743200" cy="365125"/>
          </a:xfrm>
          <a:prstGeom prst="rect">
            <a:avLst/>
          </a:prstGeom>
        </p:spPr>
        <p:txBody>
          <a:bodyPr/>
          <a:lstStyle/>
          <a:p>
            <a:fld id="{BB92B125-B99B-4120-ABB8-1665CA3B6455}" type="slidenum">
              <a:rPr lang="en-IN" smtClean="0"/>
              <a:t>‹#›</a:t>
            </a:fld>
            <a:endParaRPr lang="en-IN"/>
          </a:p>
        </p:txBody>
      </p:sp>
    </p:spTree>
    <p:extLst>
      <p:ext uri="{BB962C8B-B14F-4D97-AF65-F5344CB8AC3E}">
        <p14:creationId xmlns:p14="http://schemas.microsoft.com/office/powerpoint/2010/main" val="293374887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A9BD059-6120-4484-8D44-7E2026AED657}"/>
              </a:ext>
            </a:extLst>
          </p:cNvPr>
          <p:cNvSpPr>
            <a:spLocks noGrp="1"/>
          </p:cNvSpPr>
          <p:nvPr>
            <p:ph type="title"/>
          </p:nvPr>
        </p:nvSpPr>
        <p:spPr>
          <a:xfrm>
            <a:off x="2026826" y="365125"/>
            <a:ext cx="9326973" cy="1325563"/>
          </a:xfrm>
          <a:prstGeom prst="rect">
            <a:avLst/>
          </a:prstGeom>
        </p:spPr>
        <p:txBody>
          <a:bodyPr vert="horz" lIns="91440" tIns="45720" rIns="91440" bIns="45720" rtlCol="0" anchor="ctr">
            <a:normAutofit/>
          </a:bodyPr>
          <a:lstStyle/>
          <a:p>
            <a:r>
              <a:rPr lang="en-US"/>
              <a:t>Click to edit Master title style</a:t>
            </a:r>
            <a:endParaRPr lang="en-IN" dirty="0"/>
          </a:p>
        </p:txBody>
      </p:sp>
      <p:sp>
        <p:nvSpPr>
          <p:cNvPr id="3" name="Text Placeholder 2">
            <a:extLst>
              <a:ext uri="{FF2B5EF4-FFF2-40B4-BE49-F238E27FC236}">
                <a16:creationId xmlns:a16="http://schemas.microsoft.com/office/drawing/2014/main" id="{7E44CA1C-D0E7-42CE-8CEB-6E514C5701AB}"/>
              </a:ext>
            </a:extLst>
          </p:cNvPr>
          <p:cNvSpPr>
            <a:spLocks noGrp="1"/>
          </p:cNvSpPr>
          <p:nvPr>
            <p:ph type="body" idx="1"/>
          </p:nvPr>
        </p:nvSpPr>
        <p:spPr>
          <a:xfrm>
            <a:off x="838200" y="1825625"/>
            <a:ext cx="9682113" cy="23598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8" name="Rectangle 7">
            <a:extLst>
              <a:ext uri="{FF2B5EF4-FFF2-40B4-BE49-F238E27FC236}">
                <a16:creationId xmlns:a16="http://schemas.microsoft.com/office/drawing/2014/main" id="{41605BAC-9D39-404C-AD13-DD69DDFB97C6}"/>
              </a:ext>
            </a:extLst>
          </p:cNvPr>
          <p:cNvSpPr/>
          <p:nvPr/>
        </p:nvSpPr>
        <p:spPr>
          <a:xfrm>
            <a:off x="134377" y="122331"/>
            <a:ext cx="1712857" cy="1703294"/>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a:p>
        </p:txBody>
      </p:sp>
      <p:pic>
        <p:nvPicPr>
          <p:cNvPr id="10" name="Picture 9">
            <a:extLst>
              <a:ext uri="{FF2B5EF4-FFF2-40B4-BE49-F238E27FC236}">
                <a16:creationId xmlns:a16="http://schemas.microsoft.com/office/drawing/2014/main" id="{4FED9456-7CCB-4A60-962C-2BC0ED7E66C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313970" y="453433"/>
            <a:ext cx="1353671" cy="870374"/>
          </a:xfrm>
          <a:prstGeom prst="rect">
            <a:avLst/>
          </a:prstGeom>
        </p:spPr>
      </p:pic>
      <p:sp>
        <p:nvSpPr>
          <p:cNvPr id="12" name="Rectangle 11">
            <a:extLst>
              <a:ext uri="{FF2B5EF4-FFF2-40B4-BE49-F238E27FC236}">
                <a16:creationId xmlns:a16="http://schemas.microsoft.com/office/drawing/2014/main" id="{4244CC2D-7374-4AFB-AABA-B8824998FC38}"/>
              </a:ext>
            </a:extLst>
          </p:cNvPr>
          <p:cNvSpPr/>
          <p:nvPr/>
        </p:nvSpPr>
        <p:spPr>
          <a:xfrm>
            <a:off x="61135" y="5991582"/>
            <a:ext cx="12130865" cy="744087"/>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IN" dirty="0"/>
          </a:p>
        </p:txBody>
      </p:sp>
      <p:sp>
        <p:nvSpPr>
          <p:cNvPr id="14" name="TextBox 13">
            <a:extLst>
              <a:ext uri="{FF2B5EF4-FFF2-40B4-BE49-F238E27FC236}">
                <a16:creationId xmlns:a16="http://schemas.microsoft.com/office/drawing/2014/main" id="{19C9B830-65CE-40FD-BDD2-ABD1DFDB1315}"/>
              </a:ext>
            </a:extLst>
          </p:cNvPr>
          <p:cNvSpPr txBox="1"/>
          <p:nvPr/>
        </p:nvSpPr>
        <p:spPr>
          <a:xfrm>
            <a:off x="134377" y="6182193"/>
            <a:ext cx="4841567" cy="369332"/>
          </a:xfrm>
          <a:prstGeom prst="rect">
            <a:avLst/>
          </a:prstGeom>
          <a:noFill/>
        </p:spPr>
        <p:txBody>
          <a:bodyPr wrap="square" rtlCol="0">
            <a:spAutoFit/>
          </a:bodyPr>
          <a:lstStyle/>
          <a:p>
            <a:r>
              <a:rPr lang="en-IN" b="1" dirty="0">
                <a:solidFill>
                  <a:schemeClr val="bg1"/>
                </a:solidFill>
                <a:latin typeface="+mj-lt"/>
              </a:rPr>
              <a:t>Department of Computer Science &amp; Engineering</a:t>
            </a:r>
          </a:p>
        </p:txBody>
      </p:sp>
      <p:sp>
        <p:nvSpPr>
          <p:cNvPr id="16" name="TextBox 15">
            <a:extLst>
              <a:ext uri="{FF2B5EF4-FFF2-40B4-BE49-F238E27FC236}">
                <a16:creationId xmlns:a16="http://schemas.microsoft.com/office/drawing/2014/main" id="{021E2F4B-43D1-4E23-9D40-9F9BF91953A6}"/>
              </a:ext>
            </a:extLst>
          </p:cNvPr>
          <p:cNvSpPr txBox="1"/>
          <p:nvPr/>
        </p:nvSpPr>
        <p:spPr>
          <a:xfrm>
            <a:off x="9294829" y="6198854"/>
            <a:ext cx="2554826" cy="369332"/>
          </a:xfrm>
          <a:prstGeom prst="rect">
            <a:avLst/>
          </a:prstGeom>
          <a:noFill/>
        </p:spPr>
        <p:txBody>
          <a:bodyPr wrap="square" rtlCol="0">
            <a:spAutoFit/>
          </a:bodyPr>
          <a:lstStyle/>
          <a:p>
            <a:pPr algn="r"/>
            <a:r>
              <a:rPr lang="en-IN" b="1" dirty="0">
                <a:solidFill>
                  <a:schemeClr val="bg1"/>
                </a:solidFill>
                <a:latin typeface="+mj-lt"/>
              </a:rPr>
              <a:t>www.cambridge.edu.in</a:t>
            </a:r>
          </a:p>
        </p:txBody>
      </p:sp>
    </p:spTree>
    <p:extLst>
      <p:ext uri="{BB962C8B-B14F-4D97-AF65-F5344CB8AC3E}">
        <p14:creationId xmlns:p14="http://schemas.microsoft.com/office/powerpoint/2010/main" val="637837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arxiv.org/abs/1610.07584" TargetMode="External"/><Relationship Id="rId7" Type="http://schemas.openxmlformats.org/officeDocument/2006/relationships/hyperlink" Target="https://github.com/openai/shap-e" TargetMode="External"/><Relationship Id="rId2" Type="http://schemas.openxmlformats.org/officeDocument/2006/relationships/hyperlink" Target="https://arxiv.org/abs/1706.03762" TargetMode="External"/><Relationship Id="rId1" Type="http://schemas.openxmlformats.org/officeDocument/2006/relationships/slideLayout" Target="../slideLayouts/slideLayout2.xml"/><Relationship Id="rId6" Type="http://schemas.openxmlformats.org/officeDocument/2006/relationships/hyperlink" Target="https://arxiv.org/abs/1901.05103" TargetMode="External"/><Relationship Id="rId5" Type="http://schemas.openxmlformats.org/officeDocument/2006/relationships/hyperlink" Target="https://arxiv.org/abs/1804.01654" TargetMode="External"/><Relationship Id="rId4" Type="http://schemas.openxmlformats.org/officeDocument/2006/relationships/hyperlink" Target="https://arxiv.org/abs/1612.00593"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CEDE62-ABB3-FC1C-76B8-F7C89731AD54}"/>
              </a:ext>
            </a:extLst>
          </p:cNvPr>
          <p:cNvSpPr/>
          <p:nvPr/>
        </p:nvSpPr>
        <p:spPr>
          <a:xfrm>
            <a:off x="0" y="0"/>
            <a:ext cx="12190413" cy="6858000"/>
          </a:xfrm>
          <a:prstGeom prst="rect">
            <a:avLst/>
          </a:prstGeom>
          <a:solidFill>
            <a:srgbClr val="000A30"/>
          </a:solidFill>
          <a:ln>
            <a:noFill/>
          </a:ln>
        </p:spPr>
        <p:style>
          <a:lnRef idx="2">
            <a:schemeClr val="dk1">
              <a:shade val="50000"/>
            </a:schemeClr>
          </a:lnRef>
          <a:fillRef idx="1">
            <a:schemeClr val="dk1"/>
          </a:fillRef>
          <a:effectRef idx="0">
            <a:schemeClr val="dk1"/>
          </a:effectRef>
          <a:fontRef idx="minor">
            <a:schemeClr val="lt1"/>
          </a:fontRef>
        </p:style>
        <p:txBody>
          <a:bodyPr anchor="ctr"/>
          <a:lstStyle/>
          <a:p>
            <a:pPr algn="ctr">
              <a:defRPr/>
            </a:pPr>
            <a:endParaRPr lang="en-IN" dirty="0"/>
          </a:p>
        </p:txBody>
      </p:sp>
      <p:sp>
        <p:nvSpPr>
          <p:cNvPr id="3" name="TextBox 5">
            <a:extLst>
              <a:ext uri="{FF2B5EF4-FFF2-40B4-BE49-F238E27FC236}">
                <a16:creationId xmlns:a16="http://schemas.microsoft.com/office/drawing/2014/main" id="{464E5350-F49E-1ECB-866A-8A8D9FC6F47D}"/>
              </a:ext>
            </a:extLst>
          </p:cNvPr>
          <p:cNvSpPr txBox="1">
            <a:spLocks noChangeArrowheads="1"/>
          </p:cNvSpPr>
          <p:nvPr/>
        </p:nvSpPr>
        <p:spPr bwMode="auto">
          <a:xfrm>
            <a:off x="9409747" y="239187"/>
            <a:ext cx="3432175"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defRPr>
            </a:lvl1pPr>
            <a:lvl2pPr marL="742950" indent="-285750" eaLnBrk="0" hangingPunct="0">
              <a:defRPr>
                <a:solidFill>
                  <a:schemeClr val="tx1"/>
                </a:solidFill>
                <a:latin typeface="Arial" panose="020B0604020202020204" pitchFamily="34" charset="0"/>
              </a:defRPr>
            </a:lvl2pPr>
            <a:lvl3pPr marL="1143000" indent="-228600" eaLnBrk="0" hangingPunct="0">
              <a:defRPr>
                <a:solidFill>
                  <a:schemeClr val="tx1"/>
                </a:solidFill>
                <a:latin typeface="Arial" panose="020B0604020202020204" pitchFamily="34" charset="0"/>
              </a:defRPr>
            </a:lvl3pPr>
            <a:lvl4pPr marL="1600200" indent="-228600" eaLnBrk="0" hangingPunct="0">
              <a:defRPr>
                <a:solidFill>
                  <a:schemeClr val="tx1"/>
                </a:solidFill>
                <a:latin typeface="Arial" panose="020B0604020202020204" pitchFamily="34" charset="0"/>
              </a:defRPr>
            </a:lvl4pPr>
            <a:lvl5pPr marL="2057400" indent="-228600" eaLnBrk="0" hangingPunct="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pPr eaLnBrk="1" hangingPunct="1"/>
            <a:r>
              <a:rPr lang="en-IN" altLang="en-US" dirty="0">
                <a:solidFill>
                  <a:schemeClr val="bg1"/>
                </a:solidFill>
              </a:rPr>
              <a:t>www.cambridge.edu.in</a:t>
            </a:r>
          </a:p>
        </p:txBody>
      </p:sp>
      <p:pic>
        <p:nvPicPr>
          <p:cNvPr id="4" name="Picture Placeholder 8">
            <a:extLst>
              <a:ext uri="{FF2B5EF4-FFF2-40B4-BE49-F238E27FC236}">
                <a16:creationId xmlns:a16="http://schemas.microsoft.com/office/drawing/2014/main" id="{2EFCBA0D-4BCF-F9C5-708E-5906E8AFD0AB}"/>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61" t="-110" r="36201" b="2740"/>
          <a:stretch>
            <a:fillRect/>
          </a:stretch>
        </p:blipFill>
        <p:spPr>
          <a:xfrm>
            <a:off x="6333938" y="848261"/>
            <a:ext cx="5866636" cy="6009740"/>
          </a:xfrm>
          <a:custGeom>
            <a:avLst/>
            <a:gdLst>
              <a:gd name="connsiteX0" fmla="*/ 5919758 w 5919758"/>
              <a:gd name="connsiteY0" fmla="*/ 0 h 5825419"/>
              <a:gd name="connsiteX1" fmla="*/ 5919758 w 5919758"/>
              <a:gd name="connsiteY1" fmla="*/ 5825419 h 5825419"/>
              <a:gd name="connsiteX2" fmla="*/ 1120273 w 5919758"/>
              <a:gd name="connsiteY2" fmla="*/ 5825419 h 5825419"/>
              <a:gd name="connsiteX3" fmla="*/ 0 w 5919758"/>
              <a:gd name="connsiteY3" fmla="*/ 1588036 h 5825419"/>
            </a:gdLst>
            <a:ahLst/>
            <a:cxnLst>
              <a:cxn ang="0">
                <a:pos x="connsiteX0" y="connsiteY0"/>
              </a:cxn>
              <a:cxn ang="0">
                <a:pos x="connsiteX1" y="connsiteY1"/>
              </a:cxn>
              <a:cxn ang="0">
                <a:pos x="connsiteX2" y="connsiteY2"/>
              </a:cxn>
              <a:cxn ang="0">
                <a:pos x="connsiteX3" y="connsiteY3"/>
              </a:cxn>
            </a:cxnLst>
            <a:rect l="l" t="t" r="r" b="b"/>
            <a:pathLst>
              <a:path w="5919758" h="5825419">
                <a:moveTo>
                  <a:pt x="5919758" y="0"/>
                </a:moveTo>
                <a:lnTo>
                  <a:pt x="5919758" y="5825419"/>
                </a:lnTo>
                <a:lnTo>
                  <a:pt x="1120273" y="5825419"/>
                </a:lnTo>
                <a:lnTo>
                  <a:pt x="0" y="1588036"/>
                </a:lnTo>
                <a:close/>
              </a:path>
            </a:pathLst>
          </a:custGeom>
        </p:spPr>
      </p:pic>
      <p:sp>
        <p:nvSpPr>
          <p:cNvPr id="5" name="Title 6">
            <a:extLst>
              <a:ext uri="{FF2B5EF4-FFF2-40B4-BE49-F238E27FC236}">
                <a16:creationId xmlns:a16="http://schemas.microsoft.com/office/drawing/2014/main" id="{794299C3-7F08-6612-657B-9AF785B9E77C}"/>
              </a:ext>
            </a:extLst>
          </p:cNvPr>
          <p:cNvSpPr txBox="1">
            <a:spLocks/>
          </p:cNvSpPr>
          <p:nvPr/>
        </p:nvSpPr>
        <p:spPr>
          <a:xfrm>
            <a:off x="251936" y="6282358"/>
            <a:ext cx="6323777" cy="46166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en-US" sz="2000" i="1" dirty="0">
                <a:solidFill>
                  <a:schemeClr val="bg1"/>
                </a:solidFill>
              </a:rPr>
              <a:t>Department of </a:t>
            </a:r>
            <a:r>
              <a:rPr lang="en-US" altLang="en-US" sz="2000" dirty="0">
                <a:solidFill>
                  <a:schemeClr val="bg1"/>
                </a:solidFill>
              </a:rPr>
              <a:t>Artificial Intelligence and Machine Learning</a:t>
            </a:r>
            <a:endParaRPr lang="en-IN" altLang="en-US" sz="2000" dirty="0">
              <a:solidFill>
                <a:schemeClr val="bg1"/>
              </a:solidFill>
            </a:endParaRPr>
          </a:p>
        </p:txBody>
      </p:sp>
      <p:pic>
        <p:nvPicPr>
          <p:cNvPr id="6" name="Picture 1">
            <a:extLst>
              <a:ext uri="{FF2B5EF4-FFF2-40B4-BE49-F238E27FC236}">
                <a16:creationId xmlns:a16="http://schemas.microsoft.com/office/drawing/2014/main" id="{0ADEEA5E-7E34-2144-13C2-A6D5700E518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9513" y="315689"/>
            <a:ext cx="2466975" cy="1585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itle 8">
            <a:extLst>
              <a:ext uri="{FF2B5EF4-FFF2-40B4-BE49-F238E27FC236}">
                <a16:creationId xmlns:a16="http://schemas.microsoft.com/office/drawing/2014/main" id="{A0C4A2F1-5814-E0F5-F08D-984505CB2F7F}"/>
              </a:ext>
            </a:extLst>
          </p:cNvPr>
          <p:cNvSpPr txBox="1"/>
          <p:nvPr/>
        </p:nvSpPr>
        <p:spPr>
          <a:xfrm>
            <a:off x="-1036901" y="2004213"/>
            <a:ext cx="5866636" cy="1058128"/>
          </a:xfrm>
          <a:prstGeom prst="rect">
            <a:avLst/>
          </a:prstGeom>
        </p:spPr>
        <p:txBody>
          <a:bodyPr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defRPr/>
            </a:pPr>
            <a:r>
              <a:rPr lang="en-US" sz="2400" b="1" dirty="0">
                <a:solidFill>
                  <a:srgbClr val="00A1DA"/>
                </a:solidFill>
                <a:latin typeface="Times New Roman" panose="02020603050405020304" pitchFamily="18" charset="0"/>
                <a:cs typeface="Times New Roman" panose="02020603050405020304" pitchFamily="18" charset="0"/>
              </a:rPr>
              <a:t>Project Work Phase – I</a:t>
            </a:r>
          </a:p>
          <a:p>
            <a:pPr>
              <a:defRPr/>
            </a:pPr>
            <a:r>
              <a:rPr lang="en-US" sz="2400" b="1" dirty="0">
                <a:solidFill>
                  <a:srgbClr val="00A1DA"/>
                </a:solidFill>
                <a:latin typeface="Times New Roman" panose="02020603050405020304" pitchFamily="18" charset="0"/>
                <a:cs typeface="Times New Roman" panose="02020603050405020304" pitchFamily="18" charset="0"/>
              </a:rPr>
              <a:t>Subject Code:21AIMP67</a:t>
            </a:r>
            <a:endParaRPr lang="en-US" sz="2400" b="1" i="1" dirty="0">
              <a:solidFill>
                <a:schemeClr val="accent6">
                  <a:lumMod val="20000"/>
                  <a:lumOff val="80000"/>
                </a:schemeClr>
              </a:solidFill>
              <a:latin typeface="Times New Roman" panose="02020603050405020304" pitchFamily="18" charset="0"/>
              <a:cs typeface="Times New Roman" panose="02020603050405020304" pitchFamily="18" charset="0"/>
            </a:endParaRPr>
          </a:p>
        </p:txBody>
      </p:sp>
      <p:sp>
        <p:nvSpPr>
          <p:cNvPr id="8" name="Text Box 1">
            <a:extLst>
              <a:ext uri="{FF2B5EF4-FFF2-40B4-BE49-F238E27FC236}">
                <a16:creationId xmlns:a16="http://schemas.microsoft.com/office/drawing/2014/main" id="{FA002994-4AFB-F7B7-5C48-7F3706BD290E}"/>
              </a:ext>
            </a:extLst>
          </p:cNvPr>
          <p:cNvSpPr txBox="1"/>
          <p:nvPr/>
        </p:nvSpPr>
        <p:spPr>
          <a:xfrm>
            <a:off x="251936" y="3164952"/>
            <a:ext cx="6697980" cy="1384995"/>
          </a:xfrm>
          <a:prstGeom prst="rect">
            <a:avLst/>
          </a:prstGeom>
          <a:noFill/>
        </p:spPr>
        <p:txBody>
          <a:bodyPr wrap="square" rtlCol="0">
            <a:spAutoFit/>
          </a:bodyPr>
          <a:lstStyle/>
          <a:p>
            <a:r>
              <a:rPr lang="en-US" sz="2800" b="1" dirty="0">
                <a:solidFill>
                  <a:srgbClr val="00B0F0"/>
                </a:solidFill>
              </a:rPr>
              <a:t>Project Name: </a:t>
            </a:r>
          </a:p>
          <a:p>
            <a:r>
              <a:rPr lang="en-US" sz="2800" b="1" dirty="0">
                <a:solidFill>
                  <a:srgbClr val="00B0F0"/>
                </a:solidFill>
              </a:rPr>
              <a:t>Revolutionizing 3D Model Generation with Generative AI</a:t>
            </a:r>
          </a:p>
        </p:txBody>
      </p:sp>
      <p:sp>
        <p:nvSpPr>
          <p:cNvPr id="9" name="Text Box 2">
            <a:extLst>
              <a:ext uri="{FF2B5EF4-FFF2-40B4-BE49-F238E27FC236}">
                <a16:creationId xmlns:a16="http://schemas.microsoft.com/office/drawing/2014/main" id="{11C23A01-A45D-68A1-0FB5-71A99417D6F9}"/>
              </a:ext>
            </a:extLst>
          </p:cNvPr>
          <p:cNvSpPr txBox="1"/>
          <p:nvPr/>
        </p:nvSpPr>
        <p:spPr>
          <a:xfrm>
            <a:off x="251936" y="4674205"/>
            <a:ext cx="4160533" cy="1384995"/>
          </a:xfrm>
          <a:prstGeom prst="rect">
            <a:avLst/>
          </a:prstGeom>
          <a:noFill/>
        </p:spPr>
        <p:txBody>
          <a:bodyPr wrap="square" rtlCol="0">
            <a:spAutoFit/>
          </a:bodyPr>
          <a:lstStyle/>
          <a:p>
            <a:r>
              <a:rPr lang="en-US" sz="1600" b="1" dirty="0">
                <a:solidFill>
                  <a:srgbClr val="00B0F0"/>
                </a:solidFill>
                <a:latin typeface="Times New Roman" panose="02020603050405020304" pitchFamily="18" charset="0"/>
                <a:cs typeface="Times New Roman" panose="02020603050405020304" pitchFamily="18" charset="0"/>
              </a:rPr>
              <a:t>Presented By :                               </a:t>
            </a:r>
            <a:endParaRPr lang="en-US" sz="1600" b="1" dirty="0">
              <a:solidFill>
                <a:schemeClr val="accent1"/>
              </a:solidFill>
              <a:latin typeface="Times New Roman" panose="02020603050405020304" pitchFamily="18" charset="0"/>
              <a:cs typeface="Times New Roman" panose="02020603050405020304" pitchFamily="18" charset="0"/>
            </a:endParaRPr>
          </a:p>
          <a:p>
            <a:r>
              <a:rPr lang="en-US" sz="1600" dirty="0">
                <a:solidFill>
                  <a:schemeClr val="bg1"/>
                </a:solidFill>
                <a:latin typeface="Times New Roman" panose="02020603050405020304" pitchFamily="18" charset="0"/>
                <a:cs typeface="Times New Roman" panose="02020603050405020304" pitchFamily="18" charset="0"/>
              </a:rPr>
              <a:t>	D DEV TARUN	1CD21AI009</a:t>
            </a:r>
          </a:p>
          <a:p>
            <a:r>
              <a:rPr lang="en-US" sz="1600" dirty="0">
                <a:solidFill>
                  <a:schemeClr val="bg1"/>
                </a:solidFill>
                <a:latin typeface="Times New Roman" panose="02020603050405020304" pitchFamily="18" charset="0"/>
                <a:cs typeface="Times New Roman" panose="02020603050405020304" pitchFamily="18" charset="0"/>
              </a:rPr>
              <a:t>	D MANOJ 	1CD20AI010</a:t>
            </a:r>
          </a:p>
          <a:p>
            <a:r>
              <a:rPr lang="en-US" sz="1600" dirty="0">
                <a:solidFill>
                  <a:schemeClr val="bg1"/>
                </a:solidFill>
                <a:latin typeface="Times New Roman" panose="02020603050405020304" pitchFamily="18" charset="0"/>
                <a:cs typeface="Times New Roman" panose="02020603050405020304" pitchFamily="18" charset="0"/>
              </a:rPr>
              <a:t>	</a:t>
            </a:r>
            <a:r>
              <a:rPr lang="en-US" sz="1600" dirty="0">
                <a:solidFill>
                  <a:schemeClr val="bg1"/>
                </a:solidFill>
              </a:rPr>
              <a:t>	</a:t>
            </a:r>
            <a:r>
              <a:rPr lang="en-US" dirty="0">
                <a:solidFill>
                  <a:schemeClr val="bg1"/>
                </a:solidFill>
              </a:rPr>
              <a:t>  </a:t>
            </a:r>
          </a:p>
          <a:p>
            <a:r>
              <a:rPr lang="en-US" dirty="0">
                <a:solidFill>
                  <a:schemeClr val="bg1"/>
                </a:solidFill>
              </a:rPr>
              <a:t>              </a:t>
            </a:r>
            <a:endParaRPr lang="en-US" sz="1600" dirty="0">
              <a:solidFill>
                <a:schemeClr val="bg1"/>
              </a:solidFill>
            </a:endParaRPr>
          </a:p>
        </p:txBody>
      </p:sp>
    </p:spTree>
    <p:extLst>
      <p:ext uri="{BB962C8B-B14F-4D97-AF65-F5344CB8AC3E}">
        <p14:creationId xmlns:p14="http://schemas.microsoft.com/office/powerpoint/2010/main" val="2082390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1981201" y="412273"/>
            <a:ext cx="3182470" cy="523220"/>
          </a:xfrm>
          <a:prstGeom prst="rect">
            <a:avLst/>
          </a:prstGeom>
          <a:solidFill>
            <a:schemeClr val="bg2"/>
          </a:solidFill>
        </p:spPr>
        <p:txBody>
          <a:bodyPr wrap="square" rtlCol="0">
            <a:spAutoFit/>
          </a:bodyPr>
          <a:lstStyle/>
          <a:p>
            <a:r>
              <a:rPr lang="en-US" sz="2800" dirty="0">
                <a:latin typeface="Times New Roman" panose="02020603050405020304" pitchFamily="18" charset="0"/>
                <a:cs typeface="Times New Roman" panose="02020603050405020304" pitchFamily="18" charset="0"/>
              </a:rPr>
              <a:t>System Architecture</a:t>
            </a:r>
            <a:endParaRPr lang="en-IN" sz="2800"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CAF0AFA9-4766-9941-7322-F4264BE75C6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EF5CD212-6AFC-4538-D01F-435B0FB22373}"/>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grpSp>
        <p:nvGrpSpPr>
          <p:cNvPr id="27" name="Group 26">
            <a:extLst>
              <a:ext uri="{FF2B5EF4-FFF2-40B4-BE49-F238E27FC236}">
                <a16:creationId xmlns:a16="http://schemas.microsoft.com/office/drawing/2014/main" id="{FFE0A913-5405-084C-60A6-C83DC72CC3BC}"/>
              </a:ext>
            </a:extLst>
          </p:cNvPr>
          <p:cNvGrpSpPr/>
          <p:nvPr/>
        </p:nvGrpSpPr>
        <p:grpSpPr>
          <a:xfrm>
            <a:off x="54426" y="2346639"/>
            <a:ext cx="12083145" cy="1082361"/>
            <a:chOff x="335902" y="2276659"/>
            <a:chExt cx="12083145" cy="1082361"/>
          </a:xfrm>
        </p:grpSpPr>
        <p:sp>
          <p:nvSpPr>
            <p:cNvPr id="6" name="Rectangle: Rounded Corners 5">
              <a:extLst>
                <a:ext uri="{FF2B5EF4-FFF2-40B4-BE49-F238E27FC236}">
                  <a16:creationId xmlns:a16="http://schemas.microsoft.com/office/drawing/2014/main" id="{CD18A0A1-BA2D-7896-0909-78AD0807FD18}"/>
                </a:ext>
              </a:extLst>
            </p:cNvPr>
            <p:cNvSpPr/>
            <p:nvPr/>
          </p:nvSpPr>
          <p:spPr>
            <a:xfrm>
              <a:off x="335902" y="2332653"/>
              <a:ext cx="1931437" cy="1026367"/>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latin typeface="Times New Roman" panose="02020603050405020304" pitchFamily="18" charset="0"/>
                  <a:cs typeface="Times New Roman" panose="02020603050405020304" pitchFamily="18" charset="0"/>
                </a:rPr>
                <a:t>3D Shape Dataset </a:t>
              </a:r>
            </a:p>
          </p:txBody>
        </p:sp>
        <p:cxnSp>
          <p:nvCxnSpPr>
            <p:cNvPr id="10" name="Straight Arrow Connector 9">
              <a:extLst>
                <a:ext uri="{FF2B5EF4-FFF2-40B4-BE49-F238E27FC236}">
                  <a16:creationId xmlns:a16="http://schemas.microsoft.com/office/drawing/2014/main" id="{BDF10F92-1E10-1140-60D0-DBDCA8BB051C}"/>
                </a:ext>
              </a:extLst>
            </p:cNvPr>
            <p:cNvCxnSpPr>
              <a:cxnSpLocks/>
              <a:stCxn id="6" idx="3"/>
            </p:cNvCxnSpPr>
            <p:nvPr/>
          </p:nvCxnSpPr>
          <p:spPr>
            <a:xfrm>
              <a:off x="2267339" y="2845837"/>
              <a:ext cx="6064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 name="Rectangle: Rounded Corners 12">
              <a:extLst>
                <a:ext uri="{FF2B5EF4-FFF2-40B4-BE49-F238E27FC236}">
                  <a16:creationId xmlns:a16="http://schemas.microsoft.com/office/drawing/2014/main" id="{302BEA71-3780-F14B-0B82-A972FCC0CED9}"/>
                </a:ext>
              </a:extLst>
            </p:cNvPr>
            <p:cNvSpPr/>
            <p:nvPr/>
          </p:nvSpPr>
          <p:spPr>
            <a:xfrm>
              <a:off x="2873829" y="2332652"/>
              <a:ext cx="1931437" cy="1026367"/>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anose="02020603050405020304" pitchFamily="18" charset="0"/>
                  <a:cs typeface="Times New Roman" panose="02020603050405020304" pitchFamily="18" charset="0"/>
                </a:rPr>
                <a:t>Encoder (Shape to Latent Representation) </a:t>
              </a:r>
              <a:endParaRPr lang="en-IN" sz="1600" dirty="0">
                <a:solidFill>
                  <a:schemeClr val="tx1"/>
                </a:solidFill>
                <a:latin typeface="Times New Roman" panose="02020603050405020304" pitchFamily="18" charset="0"/>
                <a:cs typeface="Times New Roman" panose="02020603050405020304" pitchFamily="18" charset="0"/>
              </a:endParaRPr>
            </a:p>
          </p:txBody>
        </p:sp>
        <p:cxnSp>
          <p:nvCxnSpPr>
            <p:cNvPr id="17" name="Straight Arrow Connector 16">
              <a:extLst>
                <a:ext uri="{FF2B5EF4-FFF2-40B4-BE49-F238E27FC236}">
                  <a16:creationId xmlns:a16="http://schemas.microsoft.com/office/drawing/2014/main" id="{0196FF58-747B-E635-8737-2F75CA3BD9B6}"/>
                </a:ext>
              </a:extLst>
            </p:cNvPr>
            <p:cNvCxnSpPr>
              <a:cxnSpLocks/>
            </p:cNvCxnSpPr>
            <p:nvPr/>
          </p:nvCxnSpPr>
          <p:spPr>
            <a:xfrm>
              <a:off x="4805266" y="2845835"/>
              <a:ext cx="6064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2" name="Rectangle: Rounded Corners 21">
              <a:extLst>
                <a:ext uri="{FF2B5EF4-FFF2-40B4-BE49-F238E27FC236}">
                  <a16:creationId xmlns:a16="http://schemas.microsoft.com/office/drawing/2014/main" id="{1DF68FCF-0A20-F310-A395-D668D2503039}"/>
                </a:ext>
              </a:extLst>
            </p:cNvPr>
            <p:cNvSpPr/>
            <p:nvPr/>
          </p:nvSpPr>
          <p:spPr>
            <a:xfrm>
              <a:off x="5411756" y="2332651"/>
              <a:ext cx="1931437" cy="1026367"/>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latin typeface="Times New Roman" panose="02020603050405020304" pitchFamily="18" charset="0"/>
                  <a:cs typeface="Times New Roman" panose="02020603050405020304" pitchFamily="18" charset="0"/>
                </a:rPr>
                <a:t>Latent Space      Representation</a:t>
              </a:r>
            </a:p>
          </p:txBody>
        </p:sp>
        <p:cxnSp>
          <p:nvCxnSpPr>
            <p:cNvPr id="23" name="Straight Arrow Connector 22">
              <a:extLst>
                <a:ext uri="{FF2B5EF4-FFF2-40B4-BE49-F238E27FC236}">
                  <a16:creationId xmlns:a16="http://schemas.microsoft.com/office/drawing/2014/main" id="{F71D3655-F623-724D-C5FD-B93079DFA82A}"/>
                </a:ext>
              </a:extLst>
            </p:cNvPr>
            <p:cNvCxnSpPr>
              <a:cxnSpLocks/>
            </p:cNvCxnSpPr>
            <p:nvPr/>
          </p:nvCxnSpPr>
          <p:spPr>
            <a:xfrm>
              <a:off x="7343193" y="2830281"/>
              <a:ext cx="6064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4" name="Rectangle: Rounded Corners 23">
              <a:extLst>
                <a:ext uri="{FF2B5EF4-FFF2-40B4-BE49-F238E27FC236}">
                  <a16:creationId xmlns:a16="http://schemas.microsoft.com/office/drawing/2014/main" id="{3E474FBD-F063-D37D-6284-8A0A7E4DE695}"/>
                </a:ext>
              </a:extLst>
            </p:cNvPr>
            <p:cNvSpPr/>
            <p:nvPr/>
          </p:nvSpPr>
          <p:spPr>
            <a:xfrm>
              <a:off x="7949683" y="2317097"/>
              <a:ext cx="1931437" cy="1026367"/>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anose="02020603050405020304" pitchFamily="18" charset="0"/>
                  <a:cs typeface="Times New Roman" panose="02020603050405020304" pitchFamily="18" charset="0"/>
                </a:rPr>
                <a:t>Decoder  (Latent to 3D Shape     Generation) </a:t>
              </a:r>
              <a:endParaRPr lang="en-IN" sz="1600" dirty="0">
                <a:solidFill>
                  <a:schemeClr val="tx1"/>
                </a:solidFill>
                <a:latin typeface="Times New Roman" panose="02020603050405020304" pitchFamily="18" charset="0"/>
                <a:cs typeface="Times New Roman" panose="02020603050405020304" pitchFamily="18" charset="0"/>
              </a:endParaRPr>
            </a:p>
          </p:txBody>
        </p:sp>
        <p:cxnSp>
          <p:nvCxnSpPr>
            <p:cNvPr id="25" name="Straight Arrow Connector 24">
              <a:extLst>
                <a:ext uri="{FF2B5EF4-FFF2-40B4-BE49-F238E27FC236}">
                  <a16:creationId xmlns:a16="http://schemas.microsoft.com/office/drawing/2014/main" id="{F768D43A-9DBE-A036-9CC6-068BB6E731F4}"/>
                </a:ext>
              </a:extLst>
            </p:cNvPr>
            <p:cNvCxnSpPr>
              <a:cxnSpLocks/>
            </p:cNvCxnSpPr>
            <p:nvPr/>
          </p:nvCxnSpPr>
          <p:spPr>
            <a:xfrm>
              <a:off x="9881120" y="2789843"/>
              <a:ext cx="6064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6" name="Rectangle: Rounded Corners 25">
              <a:extLst>
                <a:ext uri="{FF2B5EF4-FFF2-40B4-BE49-F238E27FC236}">
                  <a16:creationId xmlns:a16="http://schemas.microsoft.com/office/drawing/2014/main" id="{61A7F97F-E236-EF6D-BC06-E43A7D64D802}"/>
                </a:ext>
              </a:extLst>
            </p:cNvPr>
            <p:cNvSpPr/>
            <p:nvPr/>
          </p:nvSpPr>
          <p:spPr>
            <a:xfrm>
              <a:off x="10487610" y="2276659"/>
              <a:ext cx="1931437" cy="1026367"/>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anose="02020603050405020304" pitchFamily="18" charset="0"/>
                  <a:cs typeface="Times New Roman" panose="02020603050405020304" pitchFamily="18" charset="0"/>
                </a:rPr>
                <a:t>Generated 3D Shapes</a:t>
              </a:r>
              <a:endParaRPr lang="en-IN" sz="1600" dirty="0">
                <a:solidFill>
                  <a:schemeClr val="tx1"/>
                </a:solidFill>
                <a:latin typeface="Times New Roman" panose="02020603050405020304" pitchFamily="18" charset="0"/>
                <a:cs typeface="Times New Roman" panose="02020603050405020304" pitchFamily="18" charset="0"/>
              </a:endParaRPr>
            </a:p>
          </p:txBody>
        </p:sp>
      </p:grpSp>
      <p:grpSp>
        <p:nvGrpSpPr>
          <p:cNvPr id="3" name="Group 2">
            <a:extLst>
              <a:ext uri="{FF2B5EF4-FFF2-40B4-BE49-F238E27FC236}">
                <a16:creationId xmlns:a16="http://schemas.microsoft.com/office/drawing/2014/main" id="{6B005F91-6A3D-00CB-C654-AA8FFBF01F78}"/>
              </a:ext>
            </a:extLst>
          </p:cNvPr>
          <p:cNvGrpSpPr/>
          <p:nvPr/>
        </p:nvGrpSpPr>
        <p:grpSpPr>
          <a:xfrm>
            <a:off x="2480386" y="4377512"/>
            <a:ext cx="7007291" cy="1041922"/>
            <a:chOff x="2873829" y="2317097"/>
            <a:chExt cx="7007291" cy="1041922"/>
          </a:xfrm>
        </p:grpSpPr>
        <p:sp>
          <p:nvSpPr>
            <p:cNvPr id="9" name="Rectangle: Rounded Corners 8">
              <a:extLst>
                <a:ext uri="{FF2B5EF4-FFF2-40B4-BE49-F238E27FC236}">
                  <a16:creationId xmlns:a16="http://schemas.microsoft.com/office/drawing/2014/main" id="{B1C5E2DB-57EC-8811-CC47-F97FCF9E7A21}"/>
                </a:ext>
              </a:extLst>
            </p:cNvPr>
            <p:cNvSpPr/>
            <p:nvPr/>
          </p:nvSpPr>
          <p:spPr>
            <a:xfrm>
              <a:off x="2873829" y="2332652"/>
              <a:ext cx="1931437" cy="1026367"/>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anose="02020603050405020304" pitchFamily="18" charset="0"/>
                  <a:cs typeface="Times New Roman" panose="02020603050405020304" pitchFamily="18" charset="0"/>
                </a:rPr>
                <a:t>Reconstruction      &amp; Adversarial      Losses </a:t>
              </a:r>
              <a:endParaRPr lang="en-IN" sz="1600" dirty="0">
                <a:solidFill>
                  <a:schemeClr val="tx1"/>
                </a:solidFill>
                <a:latin typeface="Times New Roman" panose="02020603050405020304" pitchFamily="18" charset="0"/>
                <a:cs typeface="Times New Roman" panose="02020603050405020304" pitchFamily="18" charset="0"/>
              </a:endParaRPr>
            </a:p>
          </p:txBody>
        </p:sp>
        <p:cxnSp>
          <p:nvCxnSpPr>
            <p:cNvPr id="11" name="Straight Arrow Connector 10">
              <a:extLst>
                <a:ext uri="{FF2B5EF4-FFF2-40B4-BE49-F238E27FC236}">
                  <a16:creationId xmlns:a16="http://schemas.microsoft.com/office/drawing/2014/main" id="{1EA73B1C-AB24-55B4-6DD1-3164BB39188A}"/>
                </a:ext>
              </a:extLst>
            </p:cNvPr>
            <p:cNvCxnSpPr>
              <a:cxnSpLocks/>
            </p:cNvCxnSpPr>
            <p:nvPr/>
          </p:nvCxnSpPr>
          <p:spPr>
            <a:xfrm>
              <a:off x="4805266" y="2845835"/>
              <a:ext cx="6064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2" name="Rectangle: Rounded Corners 11">
              <a:extLst>
                <a:ext uri="{FF2B5EF4-FFF2-40B4-BE49-F238E27FC236}">
                  <a16:creationId xmlns:a16="http://schemas.microsoft.com/office/drawing/2014/main" id="{4065E2C6-B68B-CF30-DC28-06016F0C4E26}"/>
                </a:ext>
              </a:extLst>
            </p:cNvPr>
            <p:cNvSpPr/>
            <p:nvPr/>
          </p:nvSpPr>
          <p:spPr>
            <a:xfrm>
              <a:off x="5411756" y="2332651"/>
              <a:ext cx="1931437" cy="1026367"/>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600" dirty="0">
                  <a:solidFill>
                    <a:schemeClr val="tx1"/>
                  </a:solidFill>
                  <a:latin typeface="Times New Roman" panose="02020603050405020304" pitchFamily="18" charset="0"/>
                  <a:cs typeface="Times New Roman" panose="02020603050405020304" pitchFamily="18" charset="0"/>
                </a:rPr>
                <a:t>Model Training       (Gradient Descent)</a:t>
              </a:r>
            </a:p>
          </p:txBody>
        </p:sp>
        <p:cxnSp>
          <p:nvCxnSpPr>
            <p:cNvPr id="14" name="Straight Arrow Connector 13">
              <a:extLst>
                <a:ext uri="{FF2B5EF4-FFF2-40B4-BE49-F238E27FC236}">
                  <a16:creationId xmlns:a16="http://schemas.microsoft.com/office/drawing/2014/main" id="{8E4EB215-F3ED-3744-B750-0F2E8063FE26}"/>
                </a:ext>
              </a:extLst>
            </p:cNvPr>
            <p:cNvCxnSpPr>
              <a:cxnSpLocks/>
            </p:cNvCxnSpPr>
            <p:nvPr/>
          </p:nvCxnSpPr>
          <p:spPr>
            <a:xfrm>
              <a:off x="7343193" y="2830281"/>
              <a:ext cx="60649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Rectangle: Rounded Corners 14">
              <a:extLst>
                <a:ext uri="{FF2B5EF4-FFF2-40B4-BE49-F238E27FC236}">
                  <a16:creationId xmlns:a16="http://schemas.microsoft.com/office/drawing/2014/main" id="{47BADDDA-1929-9CB3-BDB1-B585BBDBB139}"/>
                </a:ext>
              </a:extLst>
            </p:cNvPr>
            <p:cNvSpPr/>
            <p:nvPr/>
          </p:nvSpPr>
          <p:spPr>
            <a:xfrm>
              <a:off x="7949683" y="2317097"/>
              <a:ext cx="1931437" cy="1026367"/>
            </a:xfrm>
            <a:prstGeom prst="roundRect">
              <a:avLst/>
            </a:prstGeom>
            <a:solidFill>
              <a:schemeClr val="accent4">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dirty="0">
                  <a:solidFill>
                    <a:schemeClr val="tx1"/>
                  </a:solidFill>
                  <a:latin typeface="Times New Roman" panose="02020603050405020304" pitchFamily="18" charset="0"/>
                  <a:cs typeface="Times New Roman" panose="02020603050405020304" pitchFamily="18" charset="0"/>
                </a:rPr>
                <a:t>Trained Model     (</a:t>
              </a:r>
              <a:r>
                <a:rPr lang="en-US" sz="1600" dirty="0" err="1">
                  <a:solidFill>
                    <a:schemeClr val="tx1"/>
                  </a:solidFill>
                  <a:latin typeface="Times New Roman" panose="02020603050405020304" pitchFamily="18" charset="0"/>
                  <a:cs typeface="Times New Roman" panose="02020603050405020304" pitchFamily="18" charset="0"/>
                </a:rPr>
                <a:t>ShapeGenAI</a:t>
              </a:r>
              <a:r>
                <a:rPr lang="en-US" sz="1600" dirty="0">
                  <a:solidFill>
                    <a:schemeClr val="tx1"/>
                  </a:solidFill>
                  <a:latin typeface="Times New Roman" panose="02020603050405020304" pitchFamily="18" charset="0"/>
                  <a:cs typeface="Times New Roman" panose="02020603050405020304" pitchFamily="18" charset="0"/>
                </a:rPr>
                <a:t>)</a:t>
              </a:r>
              <a:endParaRPr lang="en-IN" sz="1600" dirty="0">
                <a:solidFill>
                  <a:schemeClr val="tx1"/>
                </a:solidFill>
                <a:latin typeface="Times New Roman" panose="02020603050405020304" pitchFamily="18" charset="0"/>
                <a:cs typeface="Times New Roman" panose="02020603050405020304" pitchFamily="18" charset="0"/>
              </a:endParaRPr>
            </a:p>
          </p:txBody>
        </p:sp>
      </p:grpSp>
      <p:cxnSp>
        <p:nvCxnSpPr>
          <p:cNvPr id="20" name="Connector: Elbow 19">
            <a:extLst>
              <a:ext uri="{FF2B5EF4-FFF2-40B4-BE49-F238E27FC236}">
                <a16:creationId xmlns:a16="http://schemas.microsoft.com/office/drawing/2014/main" id="{1C846E85-D03F-260B-60E5-234857D6C0AA}"/>
              </a:ext>
            </a:extLst>
          </p:cNvPr>
          <p:cNvCxnSpPr>
            <a:stCxn id="26" idx="2"/>
            <a:endCxn id="9" idx="1"/>
          </p:cNvCxnSpPr>
          <p:nvPr/>
        </p:nvCxnSpPr>
        <p:spPr>
          <a:xfrm rot="5400000">
            <a:off x="6059498" y="-206105"/>
            <a:ext cx="1533245" cy="8691467"/>
          </a:xfrm>
          <a:prstGeom prst="bentConnector4">
            <a:avLst>
              <a:gd name="adj1" fmla="val 33265"/>
              <a:gd name="adj2" fmla="val 102630"/>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324653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FB6073-DD91-3B1D-6E8E-A894D2CD5D09}"/>
              </a:ext>
            </a:extLst>
          </p:cNvPr>
          <p:cNvSpPr txBox="1"/>
          <p:nvPr/>
        </p:nvSpPr>
        <p:spPr>
          <a:xfrm>
            <a:off x="2085190" y="991496"/>
            <a:ext cx="2387600" cy="523220"/>
          </a:xfrm>
          <a:prstGeom prst="rect">
            <a:avLst/>
          </a:prstGeom>
          <a:solidFill>
            <a:schemeClr val="bg2"/>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Methodology</a:t>
            </a:r>
            <a:endParaRPr lang="en-IN" sz="2800" b="1"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6CD5C189-7A3C-CA3C-E46A-B0B4B56C588C}"/>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1EBAA93D-ECC6-3720-F695-D65F7AB08DD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10" name="TextBox 9">
            <a:extLst>
              <a:ext uri="{FF2B5EF4-FFF2-40B4-BE49-F238E27FC236}">
                <a16:creationId xmlns:a16="http://schemas.microsoft.com/office/drawing/2014/main" id="{A6EE20F9-D405-EC8E-063C-21047F897B7F}"/>
              </a:ext>
            </a:extLst>
          </p:cNvPr>
          <p:cNvSpPr txBox="1"/>
          <p:nvPr/>
        </p:nvSpPr>
        <p:spPr>
          <a:xfrm>
            <a:off x="1024811" y="1788841"/>
            <a:ext cx="10142376" cy="4939814"/>
          </a:xfrm>
          <a:prstGeom prst="rect">
            <a:avLst/>
          </a:prstGeom>
          <a:noFill/>
        </p:spPr>
        <p:txBody>
          <a:bodyPr wrap="square" rtlCol="0">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3D Shape Dataset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Input dataset containing a large collection of 3D models used for training.</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Encoder</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Converts 3D shapes into a latent representation, capturing essential features.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Latent Space Representation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Represents the encoded shapes in a lower-dimensional latent space.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Decoder</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Generates 3D shapes from the latent space representations.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Generated 3D Shapes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Output of the decoder, representing synthesized 3D models.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Reconstruction &amp; Adversarial Losses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Loss functions used during training to measure the difference between generated and original shapes, ensuring realism.</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Model Training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Optimization process using gradient descent to minimize losses and improve model performance.</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Trained Model (</a:t>
            </a:r>
            <a:r>
              <a:rPr kumimoji="0" lang="en-US" altLang="en-US" sz="1800" b="1"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ShapeGenAI</a:t>
            </a: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Final model capable of generating and editing 3D shapes based on input latent representations.</a:t>
            </a:r>
          </a:p>
          <a:p>
            <a:endParaRPr lang="en-IN" b="1" dirty="0"/>
          </a:p>
        </p:txBody>
      </p:sp>
    </p:spTree>
    <p:extLst>
      <p:ext uri="{BB962C8B-B14F-4D97-AF65-F5344CB8AC3E}">
        <p14:creationId xmlns:p14="http://schemas.microsoft.com/office/powerpoint/2010/main" val="383734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BEEDEC-562B-5E11-84D0-0A33A300B74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23F63B57-2C40-7E47-5571-D54BA3FAE8F7}"/>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p:cNvSpPr txBox="1"/>
          <p:nvPr/>
        </p:nvSpPr>
        <p:spPr>
          <a:xfrm>
            <a:off x="2218266" y="691665"/>
            <a:ext cx="3429000" cy="646331"/>
          </a:xfrm>
          <a:prstGeom prst="rect">
            <a:avLst/>
          </a:prstGeom>
          <a:noFill/>
        </p:spPr>
        <p:txBody>
          <a:bodyPr wrap="square" rtlCol="0">
            <a:spAutoFit/>
          </a:bodyPr>
          <a:lstStyle/>
          <a:p>
            <a:r>
              <a:rPr lang="en-IN" sz="3600" dirty="0">
                <a:highlight>
                  <a:srgbClr val="C0C0C0"/>
                </a:highlight>
                <a:latin typeface="Times New Roman" panose="02020603050405020304" pitchFamily="18" charset="0"/>
                <a:cs typeface="Times New Roman" panose="02020603050405020304" pitchFamily="18" charset="0"/>
              </a:rPr>
              <a:t>Implementation</a:t>
            </a:r>
          </a:p>
        </p:txBody>
      </p:sp>
      <p:pic>
        <p:nvPicPr>
          <p:cNvPr id="4" name="Picture 3">
            <a:extLst>
              <a:ext uri="{FF2B5EF4-FFF2-40B4-BE49-F238E27FC236}">
                <a16:creationId xmlns:a16="http://schemas.microsoft.com/office/drawing/2014/main" id="{7069624F-0C84-FF4D-7067-74108A246F62}"/>
              </a:ext>
            </a:extLst>
          </p:cNvPr>
          <p:cNvPicPr>
            <a:picLocks noChangeAspect="1"/>
          </p:cNvPicPr>
          <p:nvPr/>
        </p:nvPicPr>
        <p:blipFill>
          <a:blip r:embed="rId2"/>
          <a:stretch>
            <a:fillRect/>
          </a:stretch>
        </p:blipFill>
        <p:spPr>
          <a:xfrm>
            <a:off x="2218266" y="1573719"/>
            <a:ext cx="6572019" cy="3846460"/>
          </a:xfrm>
          <a:prstGeom prst="rect">
            <a:avLst/>
          </a:prstGeom>
        </p:spPr>
      </p:pic>
    </p:spTree>
    <p:extLst>
      <p:ext uri="{BB962C8B-B14F-4D97-AF65-F5344CB8AC3E}">
        <p14:creationId xmlns:p14="http://schemas.microsoft.com/office/powerpoint/2010/main" val="173705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BEEDEC-562B-5E11-84D0-0A33A300B74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23F63B57-2C40-7E47-5571-D54BA3FAE8F7}"/>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p:cNvSpPr txBox="1"/>
          <p:nvPr/>
        </p:nvSpPr>
        <p:spPr>
          <a:xfrm>
            <a:off x="2218266" y="691665"/>
            <a:ext cx="3429000" cy="646331"/>
          </a:xfrm>
          <a:prstGeom prst="rect">
            <a:avLst/>
          </a:prstGeom>
          <a:noFill/>
        </p:spPr>
        <p:txBody>
          <a:bodyPr wrap="square" rtlCol="0">
            <a:spAutoFit/>
          </a:bodyPr>
          <a:lstStyle/>
          <a:p>
            <a:r>
              <a:rPr lang="en-IN" sz="3600" dirty="0">
                <a:highlight>
                  <a:srgbClr val="C0C0C0"/>
                </a:highlight>
                <a:latin typeface="Times New Roman" panose="02020603050405020304" pitchFamily="18" charset="0"/>
                <a:cs typeface="Times New Roman" panose="02020603050405020304" pitchFamily="18" charset="0"/>
              </a:rPr>
              <a:t>Implementation</a:t>
            </a:r>
          </a:p>
        </p:txBody>
      </p:sp>
      <p:pic>
        <p:nvPicPr>
          <p:cNvPr id="7" name="Picture 6">
            <a:extLst>
              <a:ext uri="{FF2B5EF4-FFF2-40B4-BE49-F238E27FC236}">
                <a16:creationId xmlns:a16="http://schemas.microsoft.com/office/drawing/2014/main" id="{DA6A8F83-C572-3346-C8A2-EDC8EAB5A10E}"/>
              </a:ext>
            </a:extLst>
          </p:cNvPr>
          <p:cNvPicPr>
            <a:picLocks noChangeAspect="1"/>
          </p:cNvPicPr>
          <p:nvPr/>
        </p:nvPicPr>
        <p:blipFill>
          <a:blip r:embed="rId2"/>
          <a:stretch>
            <a:fillRect/>
          </a:stretch>
        </p:blipFill>
        <p:spPr>
          <a:xfrm>
            <a:off x="2218266" y="1415235"/>
            <a:ext cx="5181540" cy="4189445"/>
          </a:xfrm>
          <a:prstGeom prst="rect">
            <a:avLst/>
          </a:prstGeom>
        </p:spPr>
      </p:pic>
    </p:spTree>
    <p:extLst>
      <p:ext uri="{BB962C8B-B14F-4D97-AF65-F5344CB8AC3E}">
        <p14:creationId xmlns:p14="http://schemas.microsoft.com/office/powerpoint/2010/main" val="1094631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1BEEDEC-562B-5E11-84D0-0A33A300B745}"/>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23F63B57-2C40-7E47-5571-D54BA3FAE8F7}"/>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p:cNvSpPr txBox="1"/>
          <p:nvPr/>
        </p:nvSpPr>
        <p:spPr>
          <a:xfrm>
            <a:off x="2218266" y="691665"/>
            <a:ext cx="3429000" cy="646331"/>
          </a:xfrm>
          <a:prstGeom prst="rect">
            <a:avLst/>
          </a:prstGeom>
          <a:noFill/>
        </p:spPr>
        <p:txBody>
          <a:bodyPr wrap="square" rtlCol="0">
            <a:spAutoFit/>
          </a:bodyPr>
          <a:lstStyle/>
          <a:p>
            <a:r>
              <a:rPr lang="en-IN" sz="3600" dirty="0">
                <a:highlight>
                  <a:srgbClr val="C0C0C0"/>
                </a:highlight>
                <a:latin typeface="Times New Roman" panose="02020603050405020304" pitchFamily="18" charset="0"/>
                <a:cs typeface="Times New Roman" panose="02020603050405020304" pitchFamily="18" charset="0"/>
              </a:rPr>
              <a:t>Implementation</a:t>
            </a:r>
          </a:p>
        </p:txBody>
      </p:sp>
      <p:pic>
        <p:nvPicPr>
          <p:cNvPr id="4" name="Picture 3">
            <a:extLst>
              <a:ext uri="{FF2B5EF4-FFF2-40B4-BE49-F238E27FC236}">
                <a16:creationId xmlns:a16="http://schemas.microsoft.com/office/drawing/2014/main" id="{F591F728-8F90-FEE5-6783-CEE2A1964DF3}"/>
              </a:ext>
            </a:extLst>
          </p:cNvPr>
          <p:cNvPicPr>
            <a:picLocks noChangeAspect="1"/>
          </p:cNvPicPr>
          <p:nvPr/>
        </p:nvPicPr>
        <p:blipFill>
          <a:blip r:embed="rId2"/>
          <a:stretch>
            <a:fillRect/>
          </a:stretch>
        </p:blipFill>
        <p:spPr>
          <a:xfrm>
            <a:off x="2038968" y="1387945"/>
            <a:ext cx="5931201" cy="4432041"/>
          </a:xfrm>
          <a:prstGeom prst="rect">
            <a:avLst/>
          </a:prstGeom>
        </p:spPr>
      </p:pic>
    </p:spTree>
    <p:extLst>
      <p:ext uri="{BB962C8B-B14F-4D97-AF65-F5344CB8AC3E}">
        <p14:creationId xmlns:p14="http://schemas.microsoft.com/office/powerpoint/2010/main" val="11302342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E180709C-BAD3-E11D-CAEF-EDCAA9110D5B}"/>
              </a:ext>
            </a:extLst>
          </p:cNvPr>
          <p:cNvSpPr/>
          <p:nvPr/>
        </p:nvSpPr>
        <p:spPr>
          <a:xfrm>
            <a:off x="2143803" y="831334"/>
            <a:ext cx="1611339" cy="584775"/>
          </a:xfrm>
          <a:prstGeom prst="rect">
            <a:avLst/>
          </a:prstGeom>
        </p:spPr>
        <p:txBody>
          <a:bodyPr wrap="none">
            <a:spAutoFit/>
          </a:bodyPr>
          <a:lstStyle/>
          <a:p>
            <a:r>
              <a:rPr lang="en-IN" sz="3200" dirty="0">
                <a:highlight>
                  <a:srgbClr val="C0C0C0"/>
                </a:highlight>
                <a:latin typeface="Times New Roman" panose="02020603050405020304" pitchFamily="18" charset="0"/>
                <a:cs typeface="Times New Roman" panose="02020603050405020304" pitchFamily="18" charset="0"/>
              </a:rPr>
              <a:t>Results :</a:t>
            </a:r>
          </a:p>
        </p:txBody>
      </p:sp>
      <p:sp>
        <p:nvSpPr>
          <p:cNvPr id="2" name="Rectangle 1">
            <a:extLst>
              <a:ext uri="{FF2B5EF4-FFF2-40B4-BE49-F238E27FC236}">
                <a16:creationId xmlns:a16="http://schemas.microsoft.com/office/drawing/2014/main" id="{185472AA-B1CD-4FFC-B40D-54BD661B5F75}"/>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3" name="TextBox 2">
            <a:extLst>
              <a:ext uri="{FF2B5EF4-FFF2-40B4-BE49-F238E27FC236}">
                <a16:creationId xmlns:a16="http://schemas.microsoft.com/office/drawing/2014/main" id="{F0906B65-0F56-8160-3366-1FDF96A18DD5}"/>
              </a:ext>
            </a:extLst>
          </p:cNvPr>
          <p:cNvSpPr txBox="1"/>
          <p:nvPr/>
        </p:nvSpPr>
        <p:spPr>
          <a:xfrm>
            <a:off x="2143803" y="1971899"/>
            <a:ext cx="9227976" cy="1971374"/>
          </a:xfrm>
          <a:prstGeom prst="rect">
            <a:avLst/>
          </a:prstGeom>
          <a:noFill/>
        </p:spPr>
        <p:txBody>
          <a:bodyPr wrap="square" rtlCol="0">
            <a:spAutoFit/>
          </a:bodyPr>
          <a:lstStyle/>
          <a:p>
            <a:pPr marL="285750" marR="0" indent="-285750">
              <a:lnSpc>
                <a:spcPct val="107000"/>
              </a:lnSpc>
              <a:spcBef>
                <a:spcPts val="0"/>
              </a:spcBef>
              <a:spcAft>
                <a:spcPts val="800"/>
              </a:spcAft>
              <a:buFont typeface="Arial" panose="020B0604020202020204" pitchFamily="34" charset="0"/>
              <a:buChar char="•"/>
            </a:pPr>
            <a:r>
              <a:rPr lang="en-US" dirty="0"/>
              <a:t>High-quality shape generation</a:t>
            </a:r>
          </a:p>
          <a:p>
            <a:pPr marL="285750" marR="0" indent="-285750">
              <a:lnSpc>
                <a:spcPct val="107000"/>
              </a:lnSpc>
              <a:spcBef>
                <a:spcPts val="0"/>
              </a:spcBef>
              <a:spcAft>
                <a:spcPts val="800"/>
              </a:spcAft>
              <a:buFont typeface="Arial" panose="020B0604020202020204" pitchFamily="34" charset="0"/>
              <a:buChar char="•"/>
            </a:pPr>
            <a:r>
              <a:rPr lang="en-US" dirty="0"/>
              <a:t>Examples of generated shapes</a:t>
            </a:r>
          </a:p>
          <a:p>
            <a:pPr marL="285750" marR="0" indent="-285750">
              <a:lnSpc>
                <a:spcPct val="107000"/>
              </a:lnSpc>
              <a:spcBef>
                <a:spcPts val="0"/>
              </a:spcBef>
              <a:spcAft>
                <a:spcPts val="800"/>
              </a:spcAft>
              <a:buFont typeface="Arial" panose="020B0604020202020204" pitchFamily="34" charset="0"/>
              <a:buChar char="•"/>
            </a:pPr>
            <a:r>
              <a:rPr lang="en-US" dirty="0"/>
              <a:t>Comparison with other methods</a:t>
            </a:r>
          </a:p>
          <a:p>
            <a:pPr marL="285750" marR="0" indent="-285750">
              <a:lnSpc>
                <a:spcPct val="107000"/>
              </a:lnSpc>
              <a:spcBef>
                <a:spcPts val="0"/>
              </a:spcBef>
              <a:spcAft>
                <a:spcPts val="800"/>
              </a:spcAft>
              <a:buFont typeface="Arial" panose="020B0604020202020204" pitchFamily="34" charset="0"/>
              <a:buChar char="•"/>
            </a:pPr>
            <a:r>
              <a:rPr lang="en-US" dirty="0"/>
              <a:t>Quantitative metrics: Accuracy, computational efficiency</a:t>
            </a:r>
          </a:p>
          <a:p>
            <a:pPr marL="285750" marR="0" indent="-285750">
              <a:lnSpc>
                <a:spcPct val="107000"/>
              </a:lnSpc>
              <a:spcBef>
                <a:spcPts val="0"/>
              </a:spcBef>
              <a:spcAft>
                <a:spcPts val="800"/>
              </a:spcAft>
              <a:buFont typeface="Arial" panose="020B0604020202020204" pitchFamily="34" charset="0"/>
              <a:buChar char="•"/>
            </a:pPr>
            <a:r>
              <a:rPr lang="en-US" dirty="0"/>
              <a:t>Qualitative assessment: Visual fidelity, diversity of shapes</a:t>
            </a:r>
            <a:endParaRPr lang="en-IN" dirty="0"/>
          </a:p>
        </p:txBody>
      </p:sp>
    </p:spTree>
    <p:extLst>
      <p:ext uri="{BB962C8B-B14F-4D97-AF65-F5344CB8AC3E}">
        <p14:creationId xmlns:p14="http://schemas.microsoft.com/office/powerpoint/2010/main" val="22103006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348753" y="1068675"/>
            <a:ext cx="1963271" cy="523220"/>
          </a:xfrm>
          <a:prstGeom prst="rect">
            <a:avLst/>
          </a:prstGeom>
          <a:solidFill>
            <a:schemeClr val="bg2"/>
          </a:solidFill>
        </p:spPr>
        <p:txBody>
          <a:bodyPr wrap="square" rtlCol="0">
            <a:spAutoFit/>
          </a:bodyPr>
          <a:lstStyle/>
          <a:p>
            <a:r>
              <a:rPr lang="en-US"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Conclusion</a:t>
            </a:r>
            <a:endParaRPr lang="en-IN" sz="2800"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AACC9A52-9723-585A-D581-F53DF7F22C49}"/>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FE3B8B22-D3F3-4A68-4631-4B1BEAE1E470}"/>
              </a:ext>
            </a:extLst>
          </p:cNvPr>
          <p:cNvSpPr txBox="1"/>
          <p:nvPr/>
        </p:nvSpPr>
        <p:spPr>
          <a:xfrm>
            <a:off x="631586" y="2008859"/>
            <a:ext cx="9968753" cy="1677382"/>
          </a:xfrm>
          <a:prstGeom prst="rect">
            <a:avLst/>
          </a:prstGeom>
          <a:noFill/>
        </p:spPr>
        <p:txBody>
          <a:bodyPr wrap="square">
            <a:spAutoFit/>
          </a:bodyPr>
          <a:lstStyle/>
          <a:p>
            <a:pPr marL="285750" indent="-285750" algn="just">
              <a:lnSpc>
                <a:spcPct val="150000"/>
              </a:lnSpc>
              <a:buFont typeface="Arial" panose="020B0604020202020204" pitchFamily="34" charset="0"/>
              <a:buChar char="•"/>
            </a:pPr>
            <a:endParaRPr lang="en-US" sz="1400" dirty="0">
              <a:latin typeface="Times New Roman" panose="02020603050405020304" pitchFamily="18" charset="0"/>
              <a:cs typeface="Times New Roman" panose="02020603050405020304" pitchFamily="18" charset="0"/>
            </a:endParaRPr>
          </a:p>
          <a:p>
            <a:pPr algn="just"/>
            <a:endParaRPr lang="en-US" sz="14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err="1">
                <a:latin typeface="Times New Roman" panose="02020603050405020304" pitchFamily="18" charset="0"/>
                <a:cs typeface="Times New Roman" panose="02020603050405020304" pitchFamily="18" charset="0"/>
              </a:rPr>
              <a:t>Shapegenai</a:t>
            </a:r>
            <a:r>
              <a:rPr lang="en-US" dirty="0">
                <a:latin typeface="Times New Roman" panose="02020603050405020304" pitchFamily="18" charset="0"/>
                <a:cs typeface="Times New Roman" panose="02020603050405020304" pitchFamily="18" charset="0"/>
              </a:rPr>
              <a:t> project effectively generates and understands 3D shapes</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Outperforms traditional methods in both quality and efficiency</a:t>
            </a:r>
          </a:p>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Potential to revolutionize various industries requiring 3D modeling </a:t>
            </a:r>
          </a:p>
          <a:p>
            <a:pPr algn="just"/>
            <a:endParaRPr lang="en-US" sz="14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D27FCD9C-47F1-CA02-D24C-16F85A736CD6}"/>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4175045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1694BB-8285-4F20-C97C-4AE07144545C}"/>
              </a:ext>
            </a:extLst>
          </p:cNvPr>
          <p:cNvSpPr txBox="1"/>
          <p:nvPr/>
        </p:nvSpPr>
        <p:spPr>
          <a:xfrm>
            <a:off x="2057400" y="1001668"/>
            <a:ext cx="2178697" cy="523220"/>
          </a:xfrm>
          <a:prstGeom prst="rect">
            <a:avLst/>
          </a:prstGeom>
          <a:solidFill>
            <a:schemeClr val="bg2"/>
          </a:solidFill>
        </p:spPr>
        <p:txBody>
          <a:bodyPr wrap="square" rtlCol="0">
            <a:spAutoFit/>
          </a:bodyPr>
          <a:lstStyle/>
          <a:p>
            <a:r>
              <a:rPr lang="en-IN"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Future Work</a:t>
            </a:r>
            <a:endParaRPr lang="en-IN" sz="28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ECFC3703-ADC1-38FB-7419-1CD364238134}"/>
              </a:ext>
            </a:extLst>
          </p:cNvPr>
          <p:cNvSpPr/>
          <p:nvPr/>
        </p:nvSpPr>
        <p:spPr>
          <a:xfrm>
            <a:off x="80682" y="5979459"/>
            <a:ext cx="4536142" cy="72614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67F3DF03-AF59-06E0-30B1-273F0CE988B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a:extLst>
              <a:ext uri="{FF2B5EF4-FFF2-40B4-BE49-F238E27FC236}">
                <a16:creationId xmlns:a16="http://schemas.microsoft.com/office/drawing/2014/main" id="{DDCB0B92-6F46-246E-795C-52BC26DC0835}"/>
              </a:ext>
            </a:extLst>
          </p:cNvPr>
          <p:cNvSpPr txBox="1"/>
          <p:nvPr/>
        </p:nvSpPr>
        <p:spPr>
          <a:xfrm>
            <a:off x="2057400" y="1754155"/>
            <a:ext cx="8691465" cy="2862322"/>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Potential Improvements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Refinement of the model architecture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Expansion of the training dataset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Enhanced capability for real-time shape generation</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New Applications</a:t>
            </a: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Integration with VR/AR technologies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Use in automated design and manufacturing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Extension to other forms of content generation (e.g., textures, animations)</a:t>
            </a:r>
          </a:p>
          <a:p>
            <a:endParaRPr lang="en-IN" dirty="0"/>
          </a:p>
        </p:txBody>
      </p:sp>
    </p:spTree>
    <p:extLst>
      <p:ext uri="{BB962C8B-B14F-4D97-AF65-F5344CB8AC3E}">
        <p14:creationId xmlns:p14="http://schemas.microsoft.com/office/powerpoint/2010/main" val="35798784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1694BB-8285-4F20-C97C-4AE07144545C}"/>
              </a:ext>
            </a:extLst>
          </p:cNvPr>
          <p:cNvSpPr txBox="1"/>
          <p:nvPr/>
        </p:nvSpPr>
        <p:spPr>
          <a:xfrm>
            <a:off x="2057401" y="1001668"/>
            <a:ext cx="1819834" cy="523220"/>
          </a:xfrm>
          <a:prstGeom prst="rect">
            <a:avLst/>
          </a:prstGeom>
          <a:solidFill>
            <a:schemeClr val="bg2"/>
          </a:solidFill>
        </p:spPr>
        <p:txBody>
          <a:bodyPr wrap="square" rtlCol="0">
            <a:spAutoFit/>
          </a:bodyPr>
          <a:lstStyle/>
          <a:p>
            <a:r>
              <a:rPr lang="en-IN"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References</a:t>
            </a:r>
            <a:endParaRPr lang="en-IN" sz="2800"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ECFC3703-ADC1-38FB-7419-1CD364238134}"/>
              </a:ext>
            </a:extLst>
          </p:cNvPr>
          <p:cNvSpPr/>
          <p:nvPr/>
        </p:nvSpPr>
        <p:spPr>
          <a:xfrm>
            <a:off x="80682" y="5979459"/>
            <a:ext cx="4536142" cy="726141"/>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67F3DF03-AF59-06E0-30B1-273F0CE988B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a:extLst>
              <a:ext uri="{FF2B5EF4-FFF2-40B4-BE49-F238E27FC236}">
                <a16:creationId xmlns:a16="http://schemas.microsoft.com/office/drawing/2014/main" id="{39240BCD-1845-1969-089C-30AC605A0E68}"/>
              </a:ext>
            </a:extLst>
          </p:cNvPr>
          <p:cNvSpPr txBox="1"/>
          <p:nvPr/>
        </p:nvSpPr>
        <p:spPr>
          <a:xfrm>
            <a:off x="1959429" y="1670180"/>
            <a:ext cx="9787812" cy="4031873"/>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Transformer Models</a:t>
            </a:r>
            <a:r>
              <a:rPr kumimoji="0" lang="en-US" altLang="en-US" sz="1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Arial" panose="020B0604020202020204" pitchFamily="34" charset="0"/>
              </a:rPr>
              <a:t>Vaswani, A., et al. "Attention is All You Need." (2017).</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hlinkClick r:id="rId2"/>
              </a:rPr>
              <a:t>Vaswani et al. Paper</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a:ln>
                  <a:noFill/>
                </a:ln>
                <a:solidFill>
                  <a:schemeClr val="tx1"/>
                </a:solidFill>
                <a:effectLst/>
                <a:latin typeface="Arial" panose="020B0604020202020204" pitchFamily="34" charset="0"/>
              </a:rPr>
              <a:t>3D Shape Generation</a:t>
            </a:r>
            <a:r>
              <a:rPr kumimoji="0" lang="en-US" altLang="en-US" sz="1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Arial" panose="020B0604020202020204" pitchFamily="34" charset="0"/>
              </a:rPr>
              <a:t>Wu, J., et al. "Learning a Probabilistic Latent Space of Object Shapes via 3D Generative-Adversarial Modeling." (2016).</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hlinkClick r:id="rId3"/>
              </a:rPr>
              <a:t>Wu et al. Paper</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Arial" panose="020B0604020202020204" pitchFamily="34" charset="0"/>
              </a:rPr>
              <a:t>Wu, Z., et al. "3D </a:t>
            </a:r>
            <a:r>
              <a:rPr kumimoji="0" lang="en-US" altLang="en-US" sz="1400" b="0" i="0" u="none" strike="noStrike" cap="none" normalizeH="0" baseline="0" dirty="0" err="1">
                <a:ln>
                  <a:noFill/>
                </a:ln>
                <a:solidFill>
                  <a:schemeClr val="tx1"/>
                </a:solidFill>
                <a:effectLst/>
                <a:latin typeface="Arial" panose="020B0604020202020204" pitchFamily="34" charset="0"/>
              </a:rPr>
              <a:t>ShapeNets</a:t>
            </a:r>
            <a:r>
              <a:rPr kumimoji="0" lang="en-US" altLang="en-US" sz="1400" b="0" i="0" u="none" strike="noStrike" cap="none" normalizeH="0" baseline="0" dirty="0">
                <a:ln>
                  <a:noFill/>
                </a:ln>
                <a:solidFill>
                  <a:schemeClr val="tx1"/>
                </a:solidFill>
                <a:effectLst/>
                <a:latin typeface="Arial" panose="020B0604020202020204" pitchFamily="34" charset="0"/>
              </a:rPr>
              <a:t>: A Deep Representation for Volumetric Shapes." (2015).</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rPr>
              <a:t>Wu et al. Paper</a:t>
            </a: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Arial" panose="020B0604020202020204" pitchFamily="34" charset="0"/>
              </a:rPr>
              <a:t>Qi, C. R., et al. "</a:t>
            </a:r>
            <a:r>
              <a:rPr kumimoji="0" lang="en-US" altLang="en-US" sz="1400" b="0" i="0" u="none" strike="noStrike" cap="none" normalizeH="0" baseline="0" dirty="0" err="1">
                <a:ln>
                  <a:noFill/>
                </a:ln>
                <a:solidFill>
                  <a:schemeClr val="tx1"/>
                </a:solidFill>
                <a:effectLst/>
                <a:latin typeface="Arial" panose="020B0604020202020204" pitchFamily="34" charset="0"/>
              </a:rPr>
              <a:t>PointNet</a:t>
            </a:r>
            <a:r>
              <a:rPr kumimoji="0" lang="en-US" altLang="en-US" sz="1400" b="0" i="0" u="none" strike="noStrike" cap="none" normalizeH="0" baseline="0" dirty="0">
                <a:ln>
                  <a:noFill/>
                </a:ln>
                <a:solidFill>
                  <a:schemeClr val="tx1"/>
                </a:solidFill>
                <a:effectLst/>
                <a:latin typeface="Arial" panose="020B0604020202020204" pitchFamily="34" charset="0"/>
              </a:rPr>
              <a:t>: Deep Learning on Point Sets for 3D Classification and Segmentation." (2017).</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hlinkClick r:id="rId4"/>
              </a:rPr>
              <a:t>Qi et al. Paper</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Arial" panose="020B0604020202020204" pitchFamily="34" charset="0"/>
              </a:rPr>
              <a:t>Wang, N., et al. "Pixel2Mesh: Generating 3D Mesh Models from Single RGB Images." (2018).</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hlinkClick r:id="rId5"/>
              </a:rPr>
              <a:t>Wang et al. Paper</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Arial" panose="020B0604020202020204" pitchFamily="34" charset="0"/>
              </a:rPr>
              <a:t>Park, J. J., et al. "</a:t>
            </a:r>
            <a:r>
              <a:rPr kumimoji="0" lang="en-US" altLang="en-US" sz="1400" b="0" i="0" u="none" strike="noStrike" cap="none" normalizeH="0" baseline="0" dirty="0" err="1">
                <a:ln>
                  <a:noFill/>
                </a:ln>
                <a:solidFill>
                  <a:schemeClr val="tx1"/>
                </a:solidFill>
                <a:effectLst/>
                <a:latin typeface="Arial" panose="020B0604020202020204" pitchFamily="34" charset="0"/>
              </a:rPr>
              <a:t>DeepSDF</a:t>
            </a:r>
            <a:r>
              <a:rPr kumimoji="0" lang="en-US" altLang="en-US" sz="1400" b="0" i="0" u="none" strike="noStrike" cap="none" normalizeH="0" baseline="0" dirty="0">
                <a:ln>
                  <a:noFill/>
                </a:ln>
                <a:solidFill>
                  <a:schemeClr val="tx1"/>
                </a:solidFill>
                <a:effectLst/>
                <a:latin typeface="Arial" panose="020B0604020202020204" pitchFamily="34" charset="0"/>
              </a:rPr>
              <a:t>: Learning Continuous Signed Distance Functions for Shape Representation." (2019).</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Arial" panose="020B0604020202020204" pitchFamily="34" charset="0"/>
                <a:hlinkClick r:id="rId6"/>
              </a:rPr>
              <a:t>Park et al. Paper</a:t>
            </a:r>
            <a:endParaRPr kumimoji="0" lang="en-US" altLang="en-US" sz="1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1" i="0" u="none" strike="noStrike" cap="none" normalizeH="0" baseline="0" dirty="0" err="1">
                <a:ln>
                  <a:noFill/>
                </a:ln>
                <a:solidFill>
                  <a:schemeClr val="tx1"/>
                </a:solidFill>
                <a:effectLst/>
                <a:latin typeface="Arial" panose="020B0604020202020204" pitchFamily="34" charset="0"/>
              </a:rPr>
              <a:t>Shap</a:t>
            </a:r>
            <a:r>
              <a:rPr kumimoji="0" lang="en-US" altLang="en-US" sz="1400" b="1" i="0" u="none" strike="noStrike" cap="none" normalizeH="0" baseline="0" dirty="0">
                <a:ln>
                  <a:noFill/>
                </a:ln>
                <a:solidFill>
                  <a:schemeClr val="tx1"/>
                </a:solidFill>
                <a:effectLst/>
                <a:latin typeface="Arial" panose="020B0604020202020204" pitchFamily="34" charset="0"/>
              </a:rPr>
              <a:t>-E GitHub Repository</a:t>
            </a:r>
            <a:r>
              <a:rPr kumimoji="0" lang="en-US" altLang="en-US" sz="14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Arial" panose="020B0604020202020204" pitchFamily="34" charset="0"/>
              </a:rPr>
              <a:t>OpenAI. "</a:t>
            </a:r>
            <a:r>
              <a:rPr kumimoji="0" lang="en-US" altLang="en-US" sz="1400" b="0" i="0" u="none" strike="noStrike" cap="none" normalizeH="0" baseline="0" dirty="0" err="1">
                <a:ln>
                  <a:noFill/>
                </a:ln>
                <a:solidFill>
                  <a:schemeClr val="tx1"/>
                </a:solidFill>
                <a:effectLst/>
                <a:latin typeface="Arial" panose="020B0604020202020204" pitchFamily="34" charset="0"/>
              </a:rPr>
              <a:t>Shap</a:t>
            </a:r>
            <a:r>
              <a:rPr kumimoji="0" lang="en-US" altLang="en-US" sz="1400" b="0" i="0" u="none" strike="noStrike" cap="none" normalizeH="0" baseline="0" dirty="0">
                <a:ln>
                  <a:noFill/>
                </a:ln>
                <a:solidFill>
                  <a:schemeClr val="tx1"/>
                </a:solidFill>
                <a:effectLst/>
                <a:latin typeface="Arial" panose="020B0604020202020204" pitchFamily="34" charset="0"/>
              </a:rPr>
              <a:t>-E: Generating and Understanding Shapes with AI." (2024).</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err="1">
                <a:ln>
                  <a:noFill/>
                </a:ln>
                <a:solidFill>
                  <a:schemeClr val="tx1"/>
                </a:solidFill>
                <a:effectLst/>
                <a:latin typeface="Arial" panose="020B0604020202020204" pitchFamily="34" charset="0"/>
                <a:hlinkClick r:id="rId7"/>
              </a:rPr>
              <a:t>Shap</a:t>
            </a:r>
            <a:r>
              <a:rPr kumimoji="0" lang="en-US" altLang="en-US" sz="1400" b="0" i="0" u="none" strike="noStrike" cap="none" normalizeH="0" baseline="0" dirty="0">
                <a:ln>
                  <a:noFill/>
                </a:ln>
                <a:solidFill>
                  <a:schemeClr val="tx1"/>
                </a:solidFill>
                <a:effectLst/>
                <a:latin typeface="Arial" panose="020B0604020202020204" pitchFamily="34" charset="0"/>
                <a:hlinkClick r:id="rId7"/>
              </a:rPr>
              <a:t>-E GitHub</a:t>
            </a:r>
            <a:endParaRPr kumimoji="0" lang="en-US" altLang="en-US" sz="1400" b="0" i="0" u="none" strike="noStrike" cap="none" normalizeH="0" baseline="0" dirty="0">
              <a:ln>
                <a:noFill/>
              </a:ln>
              <a:solidFill>
                <a:schemeClr val="tx1"/>
              </a:solidFill>
              <a:effectLst/>
              <a:latin typeface="Arial" panose="020B0604020202020204" pitchFamily="34" charset="0"/>
            </a:endParaRPr>
          </a:p>
          <a:p>
            <a:endParaRPr lang="en-IN" dirty="0"/>
          </a:p>
        </p:txBody>
      </p:sp>
    </p:spTree>
    <p:extLst>
      <p:ext uri="{BB962C8B-B14F-4D97-AF65-F5344CB8AC3E}">
        <p14:creationId xmlns:p14="http://schemas.microsoft.com/office/powerpoint/2010/main" val="19285172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2DCDE52-4716-C122-F46F-1ABFAFD865E2}"/>
              </a:ext>
            </a:extLst>
          </p:cNvPr>
          <p:cNvSpPr/>
          <p:nvPr/>
        </p:nvSpPr>
        <p:spPr>
          <a:xfrm>
            <a:off x="89647" y="6006353"/>
            <a:ext cx="4509247"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CA3C6D3-8B26-CCB1-240C-B2A720D1648E}"/>
              </a:ext>
            </a:extLst>
          </p:cNvPr>
          <p:cNvSpPr txBox="1"/>
          <p:nvPr/>
        </p:nvSpPr>
        <p:spPr>
          <a:xfrm>
            <a:off x="3666564" y="2626659"/>
            <a:ext cx="5593977" cy="1015663"/>
          </a:xfrm>
          <a:prstGeom prst="rect">
            <a:avLst/>
          </a:prstGeom>
          <a:noFill/>
        </p:spPr>
        <p:txBody>
          <a:bodyPr wrap="square" rtlCol="0">
            <a:spAutoFit/>
          </a:bodyPr>
          <a:lstStyle/>
          <a:p>
            <a:r>
              <a:rPr lang="en-IN" sz="6000" dirty="0">
                <a:latin typeface="Sitka Subheading" pitchFamily="2" charset="0"/>
              </a:rPr>
              <a:t>THANK YOU</a:t>
            </a:r>
          </a:p>
        </p:txBody>
      </p:sp>
      <p:sp>
        <p:nvSpPr>
          <p:cNvPr id="4" name="Rectangle 3">
            <a:extLst>
              <a:ext uri="{FF2B5EF4-FFF2-40B4-BE49-F238E27FC236}">
                <a16:creationId xmlns:a16="http://schemas.microsoft.com/office/drawing/2014/main" id="{008A89C9-3F04-59A9-9730-D0243AE130E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989539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4B70251-F982-8B44-EF47-866AF6D3B55B}"/>
              </a:ext>
            </a:extLst>
          </p:cNvPr>
          <p:cNvSpPr txBox="1"/>
          <p:nvPr/>
        </p:nvSpPr>
        <p:spPr>
          <a:xfrm>
            <a:off x="2064809" y="1062260"/>
            <a:ext cx="3305049" cy="523220"/>
          </a:xfrm>
          <a:prstGeom prst="rect">
            <a:avLst/>
          </a:prstGeom>
          <a:solidFill>
            <a:schemeClr val="bg2"/>
          </a:solidFill>
        </p:spPr>
        <p:txBody>
          <a:bodyPr wrap="square" rtlCol="0">
            <a:spAutoFit/>
          </a:bodyPr>
          <a:lstStyle/>
          <a:p>
            <a:r>
              <a:rPr lang="en-IN" sz="2800" dirty="0">
                <a:ln w="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Problem</a:t>
            </a:r>
            <a:r>
              <a:rPr lang="en-IN" sz="2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 Statement</a:t>
            </a:r>
          </a:p>
        </p:txBody>
      </p:sp>
      <p:sp>
        <p:nvSpPr>
          <p:cNvPr id="2" name="Rectangle 1">
            <a:extLst>
              <a:ext uri="{FF2B5EF4-FFF2-40B4-BE49-F238E27FC236}">
                <a16:creationId xmlns:a16="http://schemas.microsoft.com/office/drawing/2014/main" id="{3FF6A331-5D11-BC01-A6B8-821EADFB36BB}"/>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D085781C-659A-E00A-A0A5-FD55C01E714B}"/>
              </a:ext>
            </a:extLst>
          </p:cNvPr>
          <p:cNvSpPr txBox="1"/>
          <p:nvPr/>
        </p:nvSpPr>
        <p:spPr>
          <a:xfrm>
            <a:off x="1517230" y="2944427"/>
            <a:ext cx="9563877" cy="1077218"/>
          </a:xfrm>
          <a:prstGeom prst="rect">
            <a:avLst/>
          </a:prstGeom>
          <a:noFill/>
        </p:spPr>
        <p:txBody>
          <a:bodyPr wrap="square" rtlCol="0">
            <a:spAutoFit/>
          </a:bodyPr>
          <a:lstStyle/>
          <a:p>
            <a:pPr algn="ctr"/>
            <a:r>
              <a:rPr lang="en-US" sz="3200" b="1" i="1" dirty="0">
                <a:latin typeface="Times New Roman" panose="02020603050405020304" pitchFamily="18" charset="0"/>
                <a:cs typeface="Times New Roman" panose="02020603050405020304" pitchFamily="18" charset="0"/>
              </a:rPr>
              <a:t>" Revolutionizing 3D Model Generation with Generative AI"</a:t>
            </a:r>
            <a:endParaRPr lang="en-IN" sz="3200" b="1" i="1"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20355B67-0519-795A-F7D2-86F1929D8FC3}"/>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85632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5D7B0BA-49C9-2D26-6118-E2B274887993}"/>
              </a:ext>
            </a:extLst>
          </p:cNvPr>
          <p:cNvSpPr txBox="1"/>
          <p:nvPr/>
        </p:nvSpPr>
        <p:spPr>
          <a:xfrm>
            <a:off x="2119968" y="1008804"/>
            <a:ext cx="1716925"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Abstract</a:t>
            </a:r>
            <a:endParaRPr lang="en-IN" sz="2800" b="1"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F9C1C9A3-C02D-041D-79A8-0D81B1E1B9F1}"/>
              </a:ext>
            </a:extLst>
          </p:cNvPr>
          <p:cNvSpPr txBox="1"/>
          <p:nvPr/>
        </p:nvSpPr>
        <p:spPr>
          <a:xfrm>
            <a:off x="439270" y="2359849"/>
            <a:ext cx="11492753" cy="2031325"/>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Creating high-quality, diverse 3D models has always been a complex and time-consuming task, essential to industries like gaming, animation, and virtual reality. </a:t>
            </a:r>
            <a:r>
              <a:rPr lang="en-US" dirty="0" err="1">
                <a:latin typeface="Times New Roman" panose="02020603050405020304" pitchFamily="18" charset="0"/>
                <a:cs typeface="Times New Roman" panose="02020603050405020304" pitchFamily="18" charset="0"/>
              </a:rPr>
              <a:t>ShapeGenAI</a:t>
            </a:r>
            <a:r>
              <a:rPr lang="en-US" dirty="0">
                <a:latin typeface="Times New Roman" panose="02020603050405020304" pitchFamily="18" charset="0"/>
                <a:cs typeface="Times New Roman" panose="02020603050405020304" pitchFamily="18" charset="0"/>
              </a:rPr>
              <a:t> leverages cutting-edge Generative AI to transform this process, enabling the rapid and efficient generation of detailed 3D shapes from simple </a:t>
            </a:r>
            <a:r>
              <a:rPr lang="en-US" dirty="0" err="1">
                <a:latin typeface="Times New Roman" panose="02020603050405020304" pitchFamily="18" charset="0"/>
                <a:cs typeface="Times New Roman" panose="02020603050405020304" pitchFamily="18" charset="0"/>
              </a:rPr>
              <a:t>inputs.Using</a:t>
            </a:r>
            <a:r>
              <a:rPr lang="en-US" dirty="0">
                <a:latin typeface="Times New Roman" panose="02020603050405020304" pitchFamily="18" charset="0"/>
                <a:cs typeface="Times New Roman" panose="02020603050405020304" pitchFamily="18" charset="0"/>
              </a:rPr>
              <a:t> advanced transformer models, </a:t>
            </a:r>
            <a:r>
              <a:rPr lang="en-US" dirty="0" err="1">
                <a:latin typeface="Times New Roman" panose="02020603050405020304" pitchFamily="18" charset="0"/>
                <a:cs typeface="Times New Roman" panose="02020603050405020304" pitchFamily="18" charset="0"/>
              </a:rPr>
              <a:t>ShapeGenAI</a:t>
            </a:r>
            <a:r>
              <a:rPr lang="en-US" dirty="0">
                <a:latin typeface="Times New Roman" panose="02020603050405020304" pitchFamily="18" charset="0"/>
                <a:cs typeface="Times New Roman" panose="02020603050405020304" pitchFamily="18" charset="0"/>
              </a:rPr>
              <a:t> enhances both the quality and variety of generated shapes, streamlining workflows and making 3D model creation accessible to everyone, from professionals to hobbyists. By reducing technical barriers and speeding up the modeling process, </a:t>
            </a:r>
            <a:r>
              <a:rPr lang="en-US" dirty="0" err="1">
                <a:latin typeface="Times New Roman" panose="02020603050405020304" pitchFamily="18" charset="0"/>
                <a:cs typeface="Times New Roman" panose="02020603050405020304" pitchFamily="18" charset="0"/>
              </a:rPr>
              <a:t>ShapeGenAI</a:t>
            </a:r>
            <a:r>
              <a:rPr lang="en-US" dirty="0">
                <a:latin typeface="Times New Roman" panose="02020603050405020304" pitchFamily="18" charset="0"/>
                <a:cs typeface="Times New Roman" panose="02020603050405020304" pitchFamily="18" charset="0"/>
              </a:rPr>
              <a:t> aims to unleash a new wave of creativity and innovation in digital content creation, shaping the future of design and entertainment.</a:t>
            </a:r>
          </a:p>
        </p:txBody>
      </p:sp>
      <p:sp>
        <p:nvSpPr>
          <p:cNvPr id="4" name="Rectangle 3">
            <a:extLst>
              <a:ext uri="{FF2B5EF4-FFF2-40B4-BE49-F238E27FC236}">
                <a16:creationId xmlns:a16="http://schemas.microsoft.com/office/drawing/2014/main" id="{451D18DF-801D-E548-7E84-8E7FA8259551}"/>
              </a:ext>
            </a:extLst>
          </p:cNvPr>
          <p:cNvSpPr/>
          <p:nvPr/>
        </p:nvSpPr>
        <p:spPr>
          <a:xfrm>
            <a:off x="107576" y="6033247"/>
            <a:ext cx="4509248"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3CB0CFA9-955C-66FD-4D5F-DF0E50CB1CAD}"/>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1334513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8D18A09-4593-BB11-AB94-965C6D541E33}"/>
              </a:ext>
            </a:extLst>
          </p:cNvPr>
          <p:cNvSpPr txBox="1"/>
          <p:nvPr/>
        </p:nvSpPr>
        <p:spPr>
          <a:xfrm>
            <a:off x="2380129" y="1097301"/>
            <a:ext cx="2116400"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Introduction</a:t>
            </a:r>
          </a:p>
        </p:txBody>
      </p:sp>
      <p:sp>
        <p:nvSpPr>
          <p:cNvPr id="5" name="TextBox 4">
            <a:extLst>
              <a:ext uri="{FF2B5EF4-FFF2-40B4-BE49-F238E27FC236}">
                <a16:creationId xmlns:a16="http://schemas.microsoft.com/office/drawing/2014/main" id="{4588D6EF-A1D6-0CBF-8B67-AC213600C998}"/>
              </a:ext>
            </a:extLst>
          </p:cNvPr>
          <p:cNvSpPr txBox="1"/>
          <p:nvPr/>
        </p:nvSpPr>
        <p:spPr>
          <a:xfrm>
            <a:off x="217714" y="1996751"/>
            <a:ext cx="11756571" cy="4247317"/>
          </a:xfrm>
          <a:prstGeom prst="rect">
            <a:avLst/>
          </a:prstGeom>
          <a:noFill/>
        </p:spPr>
        <p:txBody>
          <a:bodyPr wrap="square" rtlCol="0">
            <a:spAutoFit/>
          </a:bodyPr>
          <a:lstStyle/>
          <a:p>
            <a:r>
              <a:rPr lang="en-US" b="1" dirty="0"/>
              <a:t>Introduction to </a:t>
            </a:r>
            <a:r>
              <a:rPr lang="en-US" b="1" dirty="0" err="1"/>
              <a:t>Shap</a:t>
            </a:r>
            <a:r>
              <a:rPr lang="en-US" b="1" dirty="0"/>
              <a:t>-E</a:t>
            </a:r>
          </a:p>
          <a:p>
            <a:pPr marL="285750" indent="-285750">
              <a:buFont typeface="Arial" panose="020B0604020202020204" pitchFamily="34" charset="0"/>
              <a:buChar char="•"/>
            </a:pPr>
            <a:r>
              <a:rPr lang="en-US" dirty="0"/>
              <a:t>Developed by OpenAI</a:t>
            </a:r>
          </a:p>
          <a:p>
            <a:pPr>
              <a:buFont typeface="Arial" panose="020B0604020202020204" pitchFamily="34" charset="0"/>
              <a:buChar char="•"/>
            </a:pPr>
            <a:r>
              <a:rPr lang="en-US" dirty="0"/>
              <a:t>    A framework for generating and understanding 3D shapes using AI</a:t>
            </a:r>
          </a:p>
          <a:p>
            <a:pPr>
              <a:buFont typeface="Arial" panose="020B0604020202020204" pitchFamily="34" charset="0"/>
              <a:buChar char="•"/>
            </a:pPr>
            <a:r>
              <a:rPr lang="en-US" dirty="0"/>
              <a:t>   Applications in fields like computer graphics, gaming, and 3D modeling</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Why</a:t>
            </a:r>
            <a:r>
              <a:rPr lang="en-IN"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To efficiently generate high-quality and diverse 3D models, making 3D design more accessible and enhancing creativity and innovation.</a:t>
            </a:r>
          </a:p>
          <a:p>
            <a:endParaRPr lang="en-IN"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How</a:t>
            </a:r>
            <a:r>
              <a:rPr lang="en-IN"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By leveraging advanced transformer models to create detailed 3D shapes from simple inputs, streamlining the 3D modeling process.</a:t>
            </a:r>
            <a:endParaRPr lang="en-IN" dirty="0">
              <a:latin typeface="Times New Roman" panose="02020603050405020304" pitchFamily="18" charset="0"/>
              <a:cs typeface="Times New Roman" panose="02020603050405020304" pitchFamily="18" charset="0"/>
            </a:endParaRPr>
          </a:p>
          <a:p>
            <a:pPr marL="342900" indent="-342900">
              <a:buAutoNum type="arabicParenBoth"/>
            </a:pP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8C62DCFD-4AB7-B1A2-FE2D-97DA6552AA1A}"/>
              </a:ext>
            </a:extLst>
          </p:cNvPr>
          <p:cNvSpPr/>
          <p:nvPr/>
        </p:nvSpPr>
        <p:spPr>
          <a:xfrm>
            <a:off x="98612" y="6006353"/>
            <a:ext cx="4563035" cy="7082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E582D59A-3017-19BA-4C92-55954E8D808A}"/>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29970076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45E72FB-8AF4-E190-1870-4A22A8169EEF}"/>
              </a:ext>
            </a:extLst>
          </p:cNvPr>
          <p:cNvSpPr txBox="1"/>
          <p:nvPr/>
        </p:nvSpPr>
        <p:spPr>
          <a:xfrm>
            <a:off x="121298" y="1779687"/>
            <a:ext cx="11747241" cy="1477328"/>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Applications</a:t>
            </a:r>
            <a:r>
              <a:rPr lang="en-IN" dirty="0">
                <a:latin typeface="Times New Roman" panose="02020603050405020304" pitchFamily="18" charset="0"/>
                <a:cs typeface="Times New Roman" panose="02020603050405020304" pitchFamily="18" charset="0"/>
              </a:rPr>
              <a:t>:</a:t>
            </a:r>
          </a:p>
          <a:p>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2EC3FD64-A1DE-6BF8-058C-3A4F38667717}"/>
              </a:ext>
            </a:extLst>
          </p:cNvPr>
          <p:cNvSpPr/>
          <p:nvPr/>
        </p:nvSpPr>
        <p:spPr>
          <a:xfrm>
            <a:off x="121298" y="5997388"/>
            <a:ext cx="4531384" cy="70320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AA7C507C-7013-90CE-06F2-E0F133071FF1}"/>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a:extLst>
              <a:ext uri="{FF2B5EF4-FFF2-40B4-BE49-F238E27FC236}">
                <a16:creationId xmlns:a16="http://schemas.microsoft.com/office/drawing/2014/main" id="{20C82929-BA5E-A0AF-7D85-226BC0F63C7E}"/>
              </a:ext>
            </a:extLst>
          </p:cNvPr>
          <p:cNvSpPr txBox="1"/>
          <p:nvPr/>
        </p:nvSpPr>
        <p:spPr>
          <a:xfrm>
            <a:off x="121298" y="2192693"/>
            <a:ext cx="11588620" cy="3970318"/>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Gaming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Rapid creation of complex 3D characters and environments.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Animation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Streamlined production of high-quality 3D models for animated films and series.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Virtual Reality (VR) and Augmented Reality (AR)</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Efficient generation of immersive 3D content.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3D Printing</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Designing intricate and customized models for manufacturing.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Architecture and Design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Quick prototyping and visualization of buildings and products.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Education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Providing interactive and engaging 3D models for learning purposes.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Healthcare</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Creating detailed anatomical models for medical training and simulation. </a:t>
            </a:r>
          </a:p>
          <a:p>
            <a:endParaRPr lang="en-IN" dirty="0"/>
          </a:p>
        </p:txBody>
      </p:sp>
    </p:spTree>
    <p:extLst>
      <p:ext uri="{BB962C8B-B14F-4D97-AF65-F5344CB8AC3E}">
        <p14:creationId xmlns:p14="http://schemas.microsoft.com/office/powerpoint/2010/main" val="1848573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E62CE31-1410-8D8C-C0EF-4D507E100F89}"/>
              </a:ext>
            </a:extLst>
          </p:cNvPr>
          <p:cNvSpPr txBox="1"/>
          <p:nvPr/>
        </p:nvSpPr>
        <p:spPr>
          <a:xfrm>
            <a:off x="2033159" y="1076109"/>
            <a:ext cx="3193265"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Literature Survey</a:t>
            </a:r>
          </a:p>
        </p:txBody>
      </p:sp>
      <p:graphicFrame>
        <p:nvGraphicFramePr>
          <p:cNvPr id="11" name="Table 10">
            <a:extLst>
              <a:ext uri="{FF2B5EF4-FFF2-40B4-BE49-F238E27FC236}">
                <a16:creationId xmlns:a16="http://schemas.microsoft.com/office/drawing/2014/main" id="{7DC56CA9-2B98-F132-D3AF-0014AB90E4DA}"/>
              </a:ext>
            </a:extLst>
          </p:cNvPr>
          <p:cNvGraphicFramePr>
            <a:graphicFrameLocks noGrp="1"/>
          </p:cNvGraphicFramePr>
          <p:nvPr>
            <p:extLst>
              <p:ext uri="{D42A27DB-BD31-4B8C-83A1-F6EECF244321}">
                <p14:modId xmlns:p14="http://schemas.microsoft.com/office/powerpoint/2010/main" val="632784893"/>
              </p:ext>
            </p:extLst>
          </p:nvPr>
        </p:nvGraphicFramePr>
        <p:xfrm>
          <a:off x="-1" y="2029036"/>
          <a:ext cx="12192001" cy="3190854"/>
        </p:xfrm>
        <a:graphic>
          <a:graphicData uri="http://schemas.openxmlformats.org/drawingml/2006/table">
            <a:tbl>
              <a:tblPr firstRow="1" bandRow="1">
                <a:tableStyleId>{5C22544A-7EE6-4342-B048-85BDC9FD1C3A}</a:tableStyleId>
              </a:tblPr>
              <a:tblGrid>
                <a:gridCol w="542310">
                  <a:extLst>
                    <a:ext uri="{9D8B030D-6E8A-4147-A177-3AD203B41FA5}">
                      <a16:colId xmlns:a16="http://schemas.microsoft.com/office/drawing/2014/main" val="2186112558"/>
                    </a:ext>
                  </a:extLst>
                </a:gridCol>
                <a:gridCol w="1555431">
                  <a:extLst>
                    <a:ext uri="{9D8B030D-6E8A-4147-A177-3AD203B41FA5}">
                      <a16:colId xmlns:a16="http://schemas.microsoft.com/office/drawing/2014/main" val="4254244146"/>
                    </a:ext>
                  </a:extLst>
                </a:gridCol>
                <a:gridCol w="1419901">
                  <a:extLst>
                    <a:ext uri="{9D8B030D-6E8A-4147-A177-3AD203B41FA5}">
                      <a16:colId xmlns:a16="http://schemas.microsoft.com/office/drawing/2014/main" val="2513420126"/>
                    </a:ext>
                  </a:extLst>
                </a:gridCol>
                <a:gridCol w="4030640">
                  <a:extLst>
                    <a:ext uri="{9D8B030D-6E8A-4147-A177-3AD203B41FA5}">
                      <a16:colId xmlns:a16="http://schemas.microsoft.com/office/drawing/2014/main" val="2691363532"/>
                    </a:ext>
                  </a:extLst>
                </a:gridCol>
                <a:gridCol w="2456330">
                  <a:extLst>
                    <a:ext uri="{9D8B030D-6E8A-4147-A177-3AD203B41FA5}">
                      <a16:colId xmlns:a16="http://schemas.microsoft.com/office/drawing/2014/main" val="988917352"/>
                    </a:ext>
                  </a:extLst>
                </a:gridCol>
                <a:gridCol w="2187389">
                  <a:extLst>
                    <a:ext uri="{9D8B030D-6E8A-4147-A177-3AD203B41FA5}">
                      <a16:colId xmlns:a16="http://schemas.microsoft.com/office/drawing/2014/main" val="3042545201"/>
                    </a:ext>
                  </a:extLst>
                </a:gridCol>
              </a:tblGrid>
              <a:tr h="711240">
                <a:tc>
                  <a:txBody>
                    <a:bodyPr/>
                    <a:lstStyle/>
                    <a:p>
                      <a:r>
                        <a:rPr lang="en-IN" dirty="0"/>
                        <a:t>SL NO</a:t>
                      </a:r>
                    </a:p>
                  </a:txBody>
                  <a:tcPr/>
                </a:tc>
                <a:tc>
                  <a:txBody>
                    <a:bodyPr/>
                    <a:lstStyle/>
                    <a:p>
                      <a:r>
                        <a:rPr lang="en-IN" dirty="0"/>
                        <a:t>PAPER TITLE</a:t>
                      </a:r>
                    </a:p>
                  </a:txBody>
                  <a:tcPr/>
                </a:tc>
                <a:tc>
                  <a:txBody>
                    <a:bodyPr/>
                    <a:lstStyle/>
                    <a:p>
                      <a:r>
                        <a:rPr lang="en-IN" dirty="0"/>
                        <a:t>JOURNAL NAME</a:t>
                      </a:r>
                    </a:p>
                  </a:txBody>
                  <a:tcPr/>
                </a:tc>
                <a:tc>
                  <a:txBody>
                    <a:bodyPr/>
                    <a:lstStyle/>
                    <a:p>
                      <a:r>
                        <a:rPr lang="en-IN" dirty="0"/>
                        <a:t>DESCRIPTION</a:t>
                      </a:r>
                    </a:p>
                  </a:txBody>
                  <a:tcPr/>
                </a:tc>
                <a:tc>
                  <a:txBody>
                    <a:bodyPr/>
                    <a:lstStyle/>
                    <a:p>
                      <a:r>
                        <a:rPr lang="en-IN" dirty="0"/>
                        <a:t>PROS</a:t>
                      </a:r>
                    </a:p>
                  </a:txBody>
                  <a:tcPr/>
                </a:tc>
                <a:tc>
                  <a:txBody>
                    <a:bodyPr/>
                    <a:lstStyle/>
                    <a:p>
                      <a:r>
                        <a:rPr lang="en-IN" dirty="0"/>
                        <a:t>CONS</a:t>
                      </a:r>
                    </a:p>
                  </a:txBody>
                  <a:tcPr/>
                </a:tc>
                <a:extLst>
                  <a:ext uri="{0D108BD9-81ED-4DB2-BD59-A6C34878D82A}">
                    <a16:rowId xmlns:a16="http://schemas.microsoft.com/office/drawing/2014/main" val="597866880"/>
                  </a:ext>
                </a:extLst>
              </a:tr>
              <a:tr h="1108014">
                <a:tc>
                  <a:txBody>
                    <a:bodyPr/>
                    <a:lstStyle/>
                    <a:p>
                      <a:r>
                        <a:rPr lang="en-IN" dirty="0"/>
                        <a:t>1</a:t>
                      </a:r>
                    </a:p>
                  </a:txBody>
                  <a:tcPr/>
                </a:tc>
                <a:tc>
                  <a:txBody>
                    <a:bodyPr/>
                    <a:lstStyle/>
                    <a:p>
                      <a:r>
                        <a:rPr lang="en-US" sz="1200" dirty="0">
                          <a:latin typeface="Times New Roman" panose="02020603050405020304" pitchFamily="18" charset="0"/>
                          <a:cs typeface="Times New Roman" panose="02020603050405020304" pitchFamily="18" charset="0"/>
                        </a:rPr>
                        <a:t>Wu et al.'s "Learning a Probabilistic Latent Space of Object Shapes via 3D Generative-Adversarial Modeling" (2016)</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Conference paper</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Introduces 3D GANs for generating 3D objects by learning a probabilistic latent space representation.</a:t>
                      </a:r>
                    </a:p>
                  </a:txBody>
                  <a:tcPr/>
                </a:tc>
                <a:tc>
                  <a:txBody>
                    <a:bodyPr/>
                    <a:lstStyle/>
                    <a:p>
                      <a:pPr marL="171450" indent="-1714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Allows for the generation of realistic 3D shapes from noise vectors.</a:t>
                      </a:r>
                    </a:p>
                    <a:p>
                      <a:pPr marL="171450" indent="-1714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Captures complex structures and details in 3D objects.</a:t>
                      </a:r>
                      <a:endParaRPr lang="en-IN" sz="1200" dirty="0">
                        <a:latin typeface="Times New Roman" panose="02020603050405020304" pitchFamily="18" charset="0"/>
                        <a:cs typeface="Times New Roman" panose="02020603050405020304" pitchFamily="18" charset="0"/>
                      </a:endParaRPr>
                    </a:p>
                  </a:txBody>
                  <a:tcPr/>
                </a:tc>
                <a:tc>
                  <a:txBody>
                    <a:bodyPr/>
                    <a:lstStyle/>
                    <a:p>
                      <a:pPr marL="171450" indent="-1714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Training can be challenging and requires large datasets and computational resources.</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97697277"/>
                  </a:ext>
                </a:extLst>
              </a:tr>
              <a:tr h="1108014">
                <a:tc>
                  <a:txBody>
                    <a:bodyPr/>
                    <a:lstStyle/>
                    <a:p>
                      <a:r>
                        <a:rPr lang="en-IN" dirty="0"/>
                        <a:t>2</a:t>
                      </a:r>
                    </a:p>
                  </a:txBody>
                  <a:tcPr/>
                </a:tc>
                <a:tc>
                  <a:txBody>
                    <a:bodyPr/>
                    <a:lstStyle/>
                    <a:p>
                      <a:r>
                        <a:rPr lang="en-US" sz="1200" dirty="0">
                          <a:latin typeface="Times New Roman" panose="02020603050405020304" pitchFamily="18" charset="0"/>
                          <a:cs typeface="Times New Roman" panose="02020603050405020304" pitchFamily="18" charset="0"/>
                        </a:rPr>
                        <a:t>Wu et al.'s "3D </a:t>
                      </a:r>
                      <a:r>
                        <a:rPr lang="en-US" sz="1200" dirty="0" err="1">
                          <a:latin typeface="Times New Roman" panose="02020603050405020304" pitchFamily="18" charset="0"/>
                          <a:cs typeface="Times New Roman" panose="02020603050405020304" pitchFamily="18" charset="0"/>
                        </a:rPr>
                        <a:t>ShapeNets</a:t>
                      </a:r>
                      <a:r>
                        <a:rPr lang="en-US" sz="1200" dirty="0">
                          <a:latin typeface="Times New Roman" panose="02020603050405020304" pitchFamily="18" charset="0"/>
                          <a:cs typeface="Times New Roman" panose="02020603050405020304" pitchFamily="18" charset="0"/>
                        </a:rPr>
                        <a:t>: A Deep Representation for Volumetric Shapes" (2015)</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 Conference on Neural Information Processing Systems (NIPS).</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Presents </a:t>
                      </a:r>
                      <a:r>
                        <a:rPr lang="en-US" sz="1200" dirty="0" err="1">
                          <a:latin typeface="Times New Roman" panose="02020603050405020304" pitchFamily="18" charset="0"/>
                          <a:cs typeface="Times New Roman" panose="02020603050405020304" pitchFamily="18" charset="0"/>
                        </a:rPr>
                        <a:t>ShapeNets</a:t>
                      </a:r>
                      <a:r>
                        <a:rPr lang="en-US" sz="1200" dirty="0">
                          <a:latin typeface="Times New Roman" panose="02020603050405020304" pitchFamily="18" charset="0"/>
                          <a:cs typeface="Times New Roman" panose="02020603050405020304" pitchFamily="18" charset="0"/>
                        </a:rPr>
                        <a:t>, a framework using deep belief networks for representing and learning 3D shape models from voxel data.</a:t>
                      </a:r>
                      <a:endParaRPr lang="en-IN" sz="1200" dirty="0">
                        <a:latin typeface="Times New Roman" panose="02020603050405020304" pitchFamily="18" charset="0"/>
                        <a:cs typeface="Times New Roman" panose="02020603050405020304" pitchFamily="18" charset="0"/>
                      </a:endParaRPr>
                    </a:p>
                  </a:txBody>
                  <a:tcPr/>
                </a:tc>
                <a:tc>
                  <a:txBody>
                    <a:bodyPr/>
                    <a:lstStyle/>
                    <a:p>
                      <a:pPr marL="171450" indent="-1714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Effective in learning hierarchical representations of 3D shapes.</a:t>
                      </a:r>
                    </a:p>
                    <a:p>
                      <a:pPr marL="171450" indent="-1714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Suitable for volumetric data and capturing detailed shapes.</a:t>
                      </a: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Voxel-based methods can be memory-intensive and less efficient for large-scale datasets.</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853347446"/>
                  </a:ext>
                </a:extLst>
              </a:tr>
            </a:tbl>
          </a:graphicData>
        </a:graphic>
      </p:graphicFrame>
      <p:sp>
        <p:nvSpPr>
          <p:cNvPr id="3" name="Rectangle 2">
            <a:extLst>
              <a:ext uri="{FF2B5EF4-FFF2-40B4-BE49-F238E27FC236}">
                <a16:creationId xmlns:a16="http://schemas.microsoft.com/office/drawing/2014/main" id="{7DF5178D-D346-4526-2AE3-793706B26F74}"/>
              </a:ext>
            </a:extLst>
          </p:cNvPr>
          <p:cNvSpPr/>
          <p:nvPr/>
        </p:nvSpPr>
        <p:spPr>
          <a:xfrm>
            <a:off x="80682" y="6006353"/>
            <a:ext cx="4482353" cy="68131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9921E5C3-EDE4-ACF9-A1AE-59C886557E76}"/>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1743693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0D0BE223-1918-1EE6-35C5-42080549888E}"/>
              </a:ext>
            </a:extLst>
          </p:cNvPr>
          <p:cNvGraphicFramePr>
            <a:graphicFrameLocks noGrp="1"/>
          </p:cNvGraphicFramePr>
          <p:nvPr>
            <p:extLst>
              <p:ext uri="{D42A27DB-BD31-4B8C-83A1-F6EECF244321}">
                <p14:modId xmlns:p14="http://schemas.microsoft.com/office/powerpoint/2010/main" val="603766231"/>
              </p:ext>
            </p:extLst>
          </p:nvPr>
        </p:nvGraphicFramePr>
        <p:xfrm>
          <a:off x="3110" y="1865287"/>
          <a:ext cx="12188890" cy="3108960"/>
        </p:xfrm>
        <a:graphic>
          <a:graphicData uri="http://schemas.openxmlformats.org/drawingml/2006/table">
            <a:tbl>
              <a:tblPr firstRow="1" bandRow="1">
                <a:tableStyleId>{5C22544A-7EE6-4342-B048-85BDC9FD1C3A}</a:tableStyleId>
              </a:tblPr>
              <a:tblGrid>
                <a:gridCol w="778937">
                  <a:extLst>
                    <a:ext uri="{9D8B030D-6E8A-4147-A177-3AD203B41FA5}">
                      <a16:colId xmlns:a16="http://schemas.microsoft.com/office/drawing/2014/main" val="2186112558"/>
                    </a:ext>
                  </a:extLst>
                </a:gridCol>
                <a:gridCol w="2159472">
                  <a:extLst>
                    <a:ext uri="{9D8B030D-6E8A-4147-A177-3AD203B41FA5}">
                      <a16:colId xmlns:a16="http://schemas.microsoft.com/office/drawing/2014/main" val="4254244146"/>
                    </a:ext>
                  </a:extLst>
                </a:gridCol>
                <a:gridCol w="1867774">
                  <a:extLst>
                    <a:ext uri="{9D8B030D-6E8A-4147-A177-3AD203B41FA5}">
                      <a16:colId xmlns:a16="http://schemas.microsoft.com/office/drawing/2014/main" val="2513420126"/>
                    </a:ext>
                  </a:extLst>
                </a:gridCol>
                <a:gridCol w="3466575">
                  <a:extLst>
                    <a:ext uri="{9D8B030D-6E8A-4147-A177-3AD203B41FA5}">
                      <a16:colId xmlns:a16="http://schemas.microsoft.com/office/drawing/2014/main" val="2691363532"/>
                    </a:ext>
                  </a:extLst>
                </a:gridCol>
                <a:gridCol w="2185402">
                  <a:extLst>
                    <a:ext uri="{9D8B030D-6E8A-4147-A177-3AD203B41FA5}">
                      <a16:colId xmlns:a16="http://schemas.microsoft.com/office/drawing/2014/main" val="988917352"/>
                    </a:ext>
                  </a:extLst>
                </a:gridCol>
                <a:gridCol w="1730730">
                  <a:extLst>
                    <a:ext uri="{9D8B030D-6E8A-4147-A177-3AD203B41FA5}">
                      <a16:colId xmlns:a16="http://schemas.microsoft.com/office/drawing/2014/main" val="3042545201"/>
                    </a:ext>
                  </a:extLst>
                </a:gridCol>
              </a:tblGrid>
              <a:tr h="274568">
                <a:tc>
                  <a:txBody>
                    <a:bodyPr/>
                    <a:lstStyle/>
                    <a:p>
                      <a:r>
                        <a:rPr lang="en-IN" dirty="0"/>
                        <a:t>SL NO</a:t>
                      </a:r>
                    </a:p>
                  </a:txBody>
                  <a:tcPr/>
                </a:tc>
                <a:tc>
                  <a:txBody>
                    <a:bodyPr/>
                    <a:lstStyle/>
                    <a:p>
                      <a:r>
                        <a:rPr lang="en-IN" dirty="0"/>
                        <a:t>PAPER TITLE</a:t>
                      </a:r>
                    </a:p>
                  </a:txBody>
                  <a:tcPr/>
                </a:tc>
                <a:tc>
                  <a:txBody>
                    <a:bodyPr/>
                    <a:lstStyle/>
                    <a:p>
                      <a:r>
                        <a:rPr lang="en-IN" dirty="0"/>
                        <a:t>JOURNAL NAME</a:t>
                      </a:r>
                    </a:p>
                  </a:txBody>
                  <a:tcPr/>
                </a:tc>
                <a:tc>
                  <a:txBody>
                    <a:bodyPr/>
                    <a:lstStyle/>
                    <a:p>
                      <a:r>
                        <a:rPr lang="en-IN" dirty="0"/>
                        <a:t>DESCRIPTION</a:t>
                      </a:r>
                    </a:p>
                  </a:txBody>
                  <a:tcPr/>
                </a:tc>
                <a:tc>
                  <a:txBody>
                    <a:bodyPr/>
                    <a:lstStyle/>
                    <a:p>
                      <a:r>
                        <a:rPr lang="en-IN" dirty="0"/>
                        <a:t>PROS</a:t>
                      </a:r>
                    </a:p>
                  </a:txBody>
                  <a:tcPr/>
                </a:tc>
                <a:tc>
                  <a:txBody>
                    <a:bodyPr/>
                    <a:lstStyle/>
                    <a:p>
                      <a:r>
                        <a:rPr lang="en-IN" dirty="0"/>
                        <a:t>CONS</a:t>
                      </a:r>
                    </a:p>
                  </a:txBody>
                  <a:tcPr/>
                </a:tc>
                <a:extLst>
                  <a:ext uri="{0D108BD9-81ED-4DB2-BD59-A6C34878D82A}">
                    <a16:rowId xmlns:a16="http://schemas.microsoft.com/office/drawing/2014/main" val="597866880"/>
                  </a:ext>
                </a:extLst>
              </a:tr>
              <a:tr h="1108014">
                <a:tc>
                  <a:txBody>
                    <a:bodyPr/>
                    <a:lstStyle/>
                    <a:p>
                      <a:r>
                        <a:rPr lang="en-IN" dirty="0"/>
                        <a:t>3</a:t>
                      </a:r>
                    </a:p>
                  </a:txBody>
                  <a:tcPr/>
                </a:tc>
                <a:tc>
                  <a:txBody>
                    <a:bodyPr/>
                    <a:lstStyle/>
                    <a:p>
                      <a:r>
                        <a:rPr lang="en-US" sz="1200" dirty="0">
                          <a:latin typeface="Times New Roman" panose="02020603050405020304" pitchFamily="18" charset="0"/>
                          <a:cs typeface="Times New Roman" panose="02020603050405020304" pitchFamily="18" charset="0"/>
                        </a:rPr>
                        <a:t>Qi et al.'s "</a:t>
                      </a:r>
                      <a:r>
                        <a:rPr lang="en-US" sz="1200" dirty="0" err="1">
                          <a:latin typeface="Times New Roman" panose="02020603050405020304" pitchFamily="18" charset="0"/>
                          <a:cs typeface="Times New Roman" panose="02020603050405020304" pitchFamily="18" charset="0"/>
                        </a:rPr>
                        <a:t>PointNet</a:t>
                      </a:r>
                      <a:r>
                        <a:rPr lang="en-US" sz="1200" dirty="0">
                          <a:latin typeface="Times New Roman" panose="02020603050405020304" pitchFamily="18" charset="0"/>
                          <a:cs typeface="Times New Roman" panose="02020603050405020304" pitchFamily="18" charset="0"/>
                        </a:rPr>
                        <a:t>: Deep Learning on Point Sets for 3D Classification and Segmentation" (2017)</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Conference on Computer Vision and Pattern Recognition (CVPR).</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 Introduces </a:t>
                      </a:r>
                      <a:r>
                        <a:rPr lang="en-US" sz="1200" dirty="0" err="1">
                          <a:latin typeface="Times New Roman" panose="02020603050405020304" pitchFamily="18" charset="0"/>
                          <a:cs typeface="Times New Roman" panose="02020603050405020304" pitchFamily="18" charset="0"/>
                        </a:rPr>
                        <a:t>PointNet</a:t>
                      </a:r>
                      <a:r>
                        <a:rPr lang="en-US" sz="1200" dirty="0">
                          <a:latin typeface="Times New Roman" panose="02020603050405020304" pitchFamily="18" charset="0"/>
                          <a:cs typeface="Times New Roman" panose="02020603050405020304" pitchFamily="18" charset="0"/>
                        </a:rPr>
                        <a:t>, a deep neural network architecture for processing unordered point clouds directly without requiring voxelization.</a:t>
                      </a:r>
                      <a:endParaRPr lang="en-IN"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Handles arbitrary point clouds of varying sizes and resolutions.</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Efficient in capturing local and global features from point clouds.</a:t>
                      </a:r>
                      <a:endParaRPr lang="en-IN"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May struggle with complex geometric structures and occlusions in point cloud data.</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797697277"/>
                  </a:ext>
                </a:extLst>
              </a:tr>
              <a:tr h="1108014">
                <a:tc>
                  <a:txBody>
                    <a:bodyPr/>
                    <a:lstStyle/>
                    <a:p>
                      <a:r>
                        <a:rPr lang="en-IN" dirty="0"/>
                        <a:t>4</a:t>
                      </a:r>
                    </a:p>
                  </a:txBody>
                  <a:tcPr/>
                </a:tc>
                <a:tc>
                  <a:txBody>
                    <a:bodyPr/>
                    <a:lstStyle/>
                    <a:p>
                      <a:r>
                        <a:rPr lang="en-US" sz="1200" dirty="0">
                          <a:latin typeface="Times New Roman" panose="02020603050405020304" pitchFamily="18" charset="0"/>
                          <a:cs typeface="Times New Roman" panose="02020603050405020304" pitchFamily="18" charset="0"/>
                        </a:rPr>
                        <a:t>Wang et al.'s "Pixel2Mesh: Generating 3D Mesh Models from Single RGB Images" (2018)</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Conference on Computer Vision and Pattern Recognition (CVPR).</a:t>
                      </a:r>
                      <a:endParaRPr lang="en-IN" sz="1200" dirty="0">
                        <a:latin typeface="Times New Roman" panose="02020603050405020304" pitchFamily="18" charset="0"/>
                        <a:cs typeface="Times New Roman" panose="02020603050405020304" pitchFamily="18" charset="0"/>
                      </a:endParaRPr>
                    </a:p>
                  </a:txBody>
                  <a:tcPr/>
                </a:tc>
                <a:tc>
                  <a:txBody>
                    <a:bodyPr/>
                    <a:lstStyle/>
                    <a:p>
                      <a:r>
                        <a:rPr lang="en-US" sz="1200" dirty="0">
                          <a:latin typeface="Times New Roman" panose="02020603050405020304" pitchFamily="18" charset="0"/>
                          <a:cs typeface="Times New Roman" panose="02020603050405020304" pitchFamily="18" charset="0"/>
                        </a:rPr>
                        <a:t> Proposes Pixel2Mesh, a method for generating 3D mesh models from single RGB images using a deep neural network.</a:t>
                      </a:r>
                    </a:p>
                  </a:txBody>
                  <a:tcPr/>
                </a:tc>
                <a:tc>
                  <a:txBody>
                    <a:bodyPr/>
                    <a:lstStyle/>
                    <a:p>
                      <a:pPr marL="171450" indent="-1714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Directly generates detailed mesh models from image inputs.</a:t>
                      </a:r>
                    </a:p>
                    <a:p>
                      <a:pPr marL="171450" indent="-1714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Captures fine-grained geometric details and shapes.</a:t>
                      </a:r>
                      <a:endParaRPr lang="en-IN" sz="1200" dirty="0">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Dependent on the quality and viewpoint of input images.</a:t>
                      </a:r>
                    </a:p>
                    <a:p>
                      <a:pPr marL="285750" indent="-285750">
                        <a:buFont typeface="Arial" panose="020B0604020202020204" pitchFamily="34" charset="0"/>
                        <a:buChar char="•"/>
                      </a:pPr>
                      <a:r>
                        <a:rPr lang="en-US" sz="1200" dirty="0">
                          <a:latin typeface="Times New Roman" panose="02020603050405020304" pitchFamily="18" charset="0"/>
                          <a:cs typeface="Times New Roman" panose="02020603050405020304" pitchFamily="18" charset="0"/>
                        </a:rPr>
                        <a:t>May struggle with complex scenes or low-resolution images.</a:t>
                      </a:r>
                      <a:endParaRPr lang="en-IN"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587870753"/>
                  </a:ext>
                </a:extLst>
              </a:tr>
            </a:tbl>
          </a:graphicData>
        </a:graphic>
      </p:graphicFrame>
      <p:sp>
        <p:nvSpPr>
          <p:cNvPr id="6" name="Rectangle 5">
            <a:extLst>
              <a:ext uri="{FF2B5EF4-FFF2-40B4-BE49-F238E27FC236}">
                <a16:creationId xmlns:a16="http://schemas.microsoft.com/office/drawing/2014/main" id="{80628832-756D-E8C9-0CAC-F8AC87542905}"/>
              </a:ext>
            </a:extLst>
          </p:cNvPr>
          <p:cNvSpPr/>
          <p:nvPr/>
        </p:nvSpPr>
        <p:spPr>
          <a:xfrm>
            <a:off x="80682" y="5990821"/>
            <a:ext cx="4491897" cy="768567"/>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B2169BA4-8515-4AD1-EE46-D4CC0834F008}"/>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Tree>
    <p:extLst>
      <p:ext uri="{BB962C8B-B14F-4D97-AF65-F5344CB8AC3E}">
        <p14:creationId xmlns:p14="http://schemas.microsoft.com/office/powerpoint/2010/main" val="17749353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8AED727-CB03-E09D-0C58-7862D892DE0E}"/>
              </a:ext>
            </a:extLst>
          </p:cNvPr>
          <p:cNvSpPr txBox="1"/>
          <p:nvPr/>
        </p:nvSpPr>
        <p:spPr>
          <a:xfrm>
            <a:off x="2200286" y="1100121"/>
            <a:ext cx="2129667" cy="523220"/>
          </a:xfrm>
          <a:prstGeom prst="rect">
            <a:avLst/>
          </a:prstGeom>
          <a:solidFill>
            <a:schemeClr val="bg2"/>
          </a:solidFill>
        </p:spPr>
        <p:txBody>
          <a:bodyPr wrap="square" rtlCol="0">
            <a:spAutoFit/>
          </a:bodyPr>
          <a:lstStyle/>
          <a:p>
            <a:r>
              <a:rPr lang="en-IN" sz="2800" b="1"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Objectives</a:t>
            </a:r>
            <a:endParaRPr lang="en-IN" sz="2800" b="1" dirty="0">
              <a:latin typeface="Times New Roman" panose="02020603050405020304" pitchFamily="18" charset="0"/>
              <a:cs typeface="Times New Roman" panose="02020603050405020304" pitchFamily="18" charset="0"/>
            </a:endParaRPr>
          </a:p>
        </p:txBody>
      </p:sp>
      <p:sp>
        <p:nvSpPr>
          <p:cNvPr id="3" name="Rectangle 2">
            <a:extLst>
              <a:ext uri="{FF2B5EF4-FFF2-40B4-BE49-F238E27FC236}">
                <a16:creationId xmlns:a16="http://schemas.microsoft.com/office/drawing/2014/main" id="{99978598-08C1-1B1C-A70E-ABBE5181D305}"/>
              </a:ext>
            </a:extLst>
          </p:cNvPr>
          <p:cNvSpPr/>
          <p:nvPr/>
        </p:nvSpPr>
        <p:spPr>
          <a:xfrm>
            <a:off x="71718" y="6006353"/>
            <a:ext cx="4518211" cy="708212"/>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4" name="Rectangle 3">
            <a:extLst>
              <a:ext uri="{FF2B5EF4-FFF2-40B4-BE49-F238E27FC236}">
                <a16:creationId xmlns:a16="http://schemas.microsoft.com/office/drawing/2014/main" id="{CB35B182-01A5-F2E2-4DD9-1E9A4B74B6BC}"/>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a:extLst>
              <a:ext uri="{FF2B5EF4-FFF2-40B4-BE49-F238E27FC236}">
                <a16:creationId xmlns:a16="http://schemas.microsoft.com/office/drawing/2014/main" id="{72DD73CD-B86D-C7FE-6F75-A4040012D977}"/>
              </a:ext>
            </a:extLst>
          </p:cNvPr>
          <p:cNvSpPr txBox="1"/>
          <p:nvPr/>
        </p:nvSpPr>
        <p:spPr>
          <a:xfrm>
            <a:off x="1057833" y="2517251"/>
            <a:ext cx="8005483" cy="1200329"/>
          </a:xfrm>
          <a:prstGeom prst="rect">
            <a:avLst/>
          </a:prstGeom>
          <a:noFill/>
        </p:spPr>
        <p:txBody>
          <a:bodyPr wrap="square" rtlCol="0">
            <a:spAutoFit/>
          </a:bodyPr>
          <a:lstStyle/>
          <a:p>
            <a:pPr marL="285750" indent="-285750">
              <a:buFont typeface="Arial" panose="020B0604020202020204" pitchFamily="34" charset="0"/>
              <a:buChar char="•"/>
            </a:pPr>
            <a:endParaRPr lang="en-IN" dirty="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Efficiently generate high-quality 3D shapes.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Enhance the understanding of shape properties and their variations.</a:t>
            </a:r>
          </a:p>
          <a:p>
            <a:pPr marL="285750" indent="-285750">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Provide a versatile tool for various applications in 3D modeling</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243890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61686767-A7E2-97B2-7548-81771EDB8517}"/>
              </a:ext>
            </a:extLst>
          </p:cNvPr>
          <p:cNvSpPr txBox="1"/>
          <p:nvPr/>
        </p:nvSpPr>
        <p:spPr>
          <a:xfrm>
            <a:off x="2015864" y="1020023"/>
            <a:ext cx="5201920" cy="523220"/>
          </a:xfrm>
          <a:prstGeom prst="rect">
            <a:avLst/>
          </a:prstGeom>
          <a:solidFill>
            <a:schemeClr val="bg2"/>
          </a:solidFill>
        </p:spPr>
        <p:txBody>
          <a:bodyPr wrap="square" rtlCol="0">
            <a:spAutoFit/>
          </a:bodyPr>
          <a:lstStyle/>
          <a:p>
            <a:r>
              <a:rPr lang="en-US" sz="2800" b="1" dirty="0">
                <a:latin typeface="Times New Roman" panose="02020603050405020304" pitchFamily="18" charset="0"/>
                <a:cs typeface="Times New Roman" panose="02020603050405020304" pitchFamily="18" charset="0"/>
              </a:rPr>
              <a:t>System Requirements Analysis</a:t>
            </a:r>
            <a:endParaRPr lang="en-IN" sz="2800" b="1" dirty="0">
              <a:latin typeface="Times New Roman" panose="02020603050405020304" pitchFamily="18" charset="0"/>
              <a:cs typeface="Times New Roman" panose="02020603050405020304" pitchFamily="18" charset="0"/>
            </a:endParaRPr>
          </a:p>
        </p:txBody>
      </p:sp>
      <p:sp>
        <p:nvSpPr>
          <p:cNvPr id="2" name="Rectangle 1">
            <a:extLst>
              <a:ext uri="{FF2B5EF4-FFF2-40B4-BE49-F238E27FC236}">
                <a16:creationId xmlns:a16="http://schemas.microsoft.com/office/drawing/2014/main" id="{F286D1C5-0DDE-F590-D93B-9D64F0B9EDD4}"/>
              </a:ext>
            </a:extLst>
          </p:cNvPr>
          <p:cNvSpPr/>
          <p:nvPr/>
        </p:nvSpPr>
        <p:spPr>
          <a:xfrm>
            <a:off x="80682" y="6015318"/>
            <a:ext cx="4536142" cy="663388"/>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0C53FB89-0512-F22F-B7A9-303C2ED124B2}"/>
              </a:ext>
            </a:extLst>
          </p:cNvPr>
          <p:cNvSpPr/>
          <p:nvPr/>
        </p:nvSpPr>
        <p:spPr>
          <a:xfrm>
            <a:off x="0" y="5965369"/>
            <a:ext cx="12191999" cy="763286"/>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r>
              <a:rPr lang="en-IN" sz="1800" b="1" i="1" dirty="0">
                <a:solidFill>
                  <a:schemeClr val="bg1"/>
                </a:solidFill>
                <a:latin typeface="Times New Roman" panose="02020603050405020304" pitchFamily="18" charset="0"/>
                <a:cs typeface="Times New Roman" panose="02020603050405020304" pitchFamily="18" charset="0"/>
              </a:rPr>
              <a:t>Department of Artificial Intelligence and Machine Learning                                                 www.Cambridge.edu.in</a:t>
            </a:r>
          </a:p>
        </p:txBody>
      </p:sp>
      <p:sp>
        <p:nvSpPr>
          <p:cNvPr id="6" name="TextBox 5">
            <a:extLst>
              <a:ext uri="{FF2B5EF4-FFF2-40B4-BE49-F238E27FC236}">
                <a16:creationId xmlns:a16="http://schemas.microsoft.com/office/drawing/2014/main" id="{5B4540B6-E1EF-F18E-A8E1-6A9E2AC8A4B7}"/>
              </a:ext>
            </a:extLst>
          </p:cNvPr>
          <p:cNvSpPr txBox="1"/>
          <p:nvPr/>
        </p:nvSpPr>
        <p:spPr>
          <a:xfrm>
            <a:off x="457200" y="2136710"/>
            <a:ext cx="11476653" cy="3693319"/>
          </a:xfrm>
          <a:prstGeom prst="rect">
            <a:avLst/>
          </a:prstGeom>
          <a:noFill/>
        </p:spPr>
        <p:txBody>
          <a:bodyPr wrap="square" rtlCol="0">
            <a:spAutoFit/>
          </a:bodyPr>
          <a:lstStyle/>
          <a:p>
            <a:r>
              <a:rPr lang="en-IN" b="1" dirty="0">
                <a:latin typeface="Times New Roman" panose="02020603050405020304" pitchFamily="18" charset="0"/>
                <a:cs typeface="Times New Roman" panose="02020603050405020304" pitchFamily="18" charset="0"/>
              </a:rPr>
              <a:t>Hardware Requirements:</a:t>
            </a:r>
          </a:p>
          <a:p>
            <a:r>
              <a:rPr lang="en-IN" dirty="0">
                <a:latin typeface="Times New Roman" panose="02020603050405020304" pitchFamily="18" charset="0"/>
                <a:cs typeface="Times New Roman" panose="02020603050405020304" pitchFamily="18" charset="0"/>
              </a:rPr>
              <a:t>CPU: Multi-core processor (Intel i7 or AMD </a:t>
            </a:r>
            <a:r>
              <a:rPr lang="en-IN" dirty="0" err="1">
                <a:latin typeface="Times New Roman" panose="02020603050405020304" pitchFamily="18" charset="0"/>
                <a:cs typeface="Times New Roman" panose="02020603050405020304" pitchFamily="18" charset="0"/>
              </a:rPr>
              <a:t>Ryzen</a:t>
            </a:r>
            <a:r>
              <a:rPr lang="en-IN" dirty="0">
                <a:latin typeface="Times New Roman" panose="02020603050405020304" pitchFamily="18" charset="0"/>
                <a:cs typeface="Times New Roman" panose="02020603050405020304" pitchFamily="18" charset="0"/>
              </a:rPr>
              <a:t> 7 recommended)</a:t>
            </a:r>
          </a:p>
          <a:p>
            <a:r>
              <a:rPr lang="en-IN" dirty="0">
                <a:latin typeface="Times New Roman" panose="02020603050405020304" pitchFamily="18" charset="0"/>
                <a:cs typeface="Times New Roman" panose="02020603050405020304" pitchFamily="18" charset="0"/>
              </a:rPr>
              <a:t>GPU: NVIDIA GTX 1080 Ti or higher for faster training and inference (or equivalent)</a:t>
            </a:r>
          </a:p>
          <a:p>
            <a:r>
              <a:rPr lang="en-IN" dirty="0">
                <a:latin typeface="Times New Roman" panose="02020603050405020304" pitchFamily="18" charset="0"/>
                <a:cs typeface="Times New Roman" panose="02020603050405020304" pitchFamily="18" charset="0"/>
              </a:rPr>
              <a:t>RAM: Minimum 16 GB (32 GB recommended for larger datasets)</a:t>
            </a:r>
          </a:p>
          <a:p>
            <a:r>
              <a:rPr lang="en-IN" dirty="0">
                <a:latin typeface="Times New Roman" panose="02020603050405020304" pitchFamily="18" charset="0"/>
                <a:cs typeface="Times New Roman" panose="02020603050405020304" pitchFamily="18" charset="0"/>
              </a:rPr>
              <a:t>Storage: SSD with at least 500 GB for storing datasets and model checkpoints</a:t>
            </a:r>
          </a:p>
          <a:p>
            <a:endParaRPr lang="en-IN" b="1" dirty="0">
              <a:latin typeface="Times New Roman" panose="02020603050405020304" pitchFamily="18" charset="0"/>
              <a:cs typeface="Times New Roman" panose="02020603050405020304" pitchFamily="18" charset="0"/>
            </a:endParaRPr>
          </a:p>
          <a:p>
            <a:r>
              <a:rPr lang="en-IN" b="1" dirty="0">
                <a:latin typeface="Times New Roman" panose="02020603050405020304" pitchFamily="18" charset="0"/>
                <a:cs typeface="Times New Roman" panose="02020603050405020304" pitchFamily="18" charset="0"/>
              </a:rPr>
              <a:t>Software Requirements:</a:t>
            </a:r>
          </a:p>
          <a:p>
            <a:r>
              <a:rPr lang="en-IN" dirty="0">
                <a:latin typeface="Times New Roman" panose="02020603050405020304" pitchFamily="18" charset="0"/>
                <a:cs typeface="Times New Roman" panose="02020603050405020304" pitchFamily="18" charset="0"/>
              </a:rPr>
              <a:t>Operating System: Windows 10, macOS, or Linux (Ubuntu 18.04 LTS recommended)</a:t>
            </a:r>
          </a:p>
          <a:p>
            <a:r>
              <a:rPr lang="en-IN" dirty="0">
                <a:latin typeface="Times New Roman" panose="02020603050405020304" pitchFamily="18" charset="0"/>
                <a:cs typeface="Times New Roman" panose="02020603050405020304" pitchFamily="18" charset="0"/>
              </a:rPr>
              <a:t>Python: Version 3.6 or higher</a:t>
            </a:r>
          </a:p>
          <a:p>
            <a:r>
              <a:rPr lang="en-IN" dirty="0">
                <a:latin typeface="Times New Roman" panose="02020603050405020304" pitchFamily="18" charset="0"/>
                <a:cs typeface="Times New Roman" panose="02020603050405020304" pitchFamily="18" charset="0"/>
              </a:rPr>
              <a:t>Deep Learning Frameworks: TensorFlow 2.x or </a:t>
            </a:r>
            <a:r>
              <a:rPr lang="en-IN" dirty="0" err="1">
                <a:latin typeface="Times New Roman" panose="02020603050405020304" pitchFamily="18" charset="0"/>
                <a:cs typeface="Times New Roman" panose="02020603050405020304" pitchFamily="18" charset="0"/>
              </a:rPr>
              <a:t>PyTorch</a:t>
            </a:r>
            <a:r>
              <a:rPr lang="en-IN" dirty="0">
                <a:latin typeface="Times New Roman" panose="02020603050405020304" pitchFamily="18" charset="0"/>
                <a:cs typeface="Times New Roman" panose="02020603050405020304" pitchFamily="18" charset="0"/>
              </a:rPr>
              <a:t> for model training and inference</a:t>
            </a:r>
          </a:p>
          <a:p>
            <a:r>
              <a:rPr lang="en-IN" dirty="0">
                <a:latin typeface="Times New Roman" panose="02020603050405020304" pitchFamily="18" charset="0"/>
                <a:cs typeface="Times New Roman" panose="02020603050405020304" pitchFamily="18" charset="0"/>
              </a:rPr>
              <a:t>Additional Libraries: NumPy, SciPy, OpenCV for data preprocessing and manipulation</a:t>
            </a:r>
          </a:p>
          <a:p>
            <a:r>
              <a:rPr lang="en-IN" dirty="0">
                <a:latin typeface="Times New Roman" panose="02020603050405020304" pitchFamily="18" charset="0"/>
                <a:cs typeface="Times New Roman" panose="02020603050405020304" pitchFamily="18" charset="0"/>
              </a:rPr>
              <a:t>Development Environment: Anaconda or </a:t>
            </a:r>
            <a:r>
              <a:rPr lang="en-IN" dirty="0" err="1">
                <a:latin typeface="Times New Roman" panose="02020603050405020304" pitchFamily="18" charset="0"/>
                <a:cs typeface="Times New Roman" panose="02020603050405020304" pitchFamily="18" charset="0"/>
              </a:rPr>
              <a:t>Miniconda</a:t>
            </a:r>
            <a:r>
              <a:rPr lang="en-IN" dirty="0">
                <a:latin typeface="Times New Roman" panose="02020603050405020304" pitchFamily="18" charset="0"/>
                <a:cs typeface="Times New Roman" panose="02020603050405020304" pitchFamily="18" charset="0"/>
              </a:rPr>
              <a:t> for managing Python dependencies</a:t>
            </a:r>
          </a:p>
          <a:p>
            <a:endParaRPr lang="en-IN" dirty="0"/>
          </a:p>
        </p:txBody>
      </p:sp>
    </p:spTree>
    <p:extLst>
      <p:ext uri="{BB962C8B-B14F-4D97-AF65-F5344CB8AC3E}">
        <p14:creationId xmlns:p14="http://schemas.microsoft.com/office/powerpoint/2010/main" val="433121445"/>
      </p:ext>
    </p:extLst>
  </p:cSld>
  <p:clrMapOvr>
    <a:masterClrMapping/>
  </p:clrMapOvr>
</p:sld>
</file>

<file path=ppt/theme/theme1.xml><?xml version="1.0" encoding="utf-8"?>
<a:theme xmlns:a="http://schemas.openxmlformats.org/drawingml/2006/main" name="CITECH templat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ITECH template" id="{97582786-3044-42DC-82D5-DF699C5700B5}" vid="{B783C0B2-7648-4094-AA0A-D0EB59CA80A9}"/>
    </a:ext>
  </a:extLst>
</a:theme>
</file>

<file path=docProps/app.xml><?xml version="1.0" encoding="utf-8"?>
<Properties xmlns="http://schemas.openxmlformats.org/officeDocument/2006/extended-properties" xmlns:vt="http://schemas.openxmlformats.org/officeDocument/2006/docPropsVTypes">
  <Template>CITECH template</Template>
  <TotalTime>1906</TotalTime>
  <Words>1574</Words>
  <Application>Microsoft Office PowerPoint</Application>
  <PresentationFormat>Widescreen</PresentationFormat>
  <Paragraphs>183</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Sitka Subheading</vt:lpstr>
      <vt:lpstr>Times New Roman</vt:lpstr>
      <vt:lpstr>CITECH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Varalatchoumy M</dc:creator>
  <cp:lastModifiedBy>Jhanavi Sudarsanan</cp:lastModifiedBy>
  <cp:revision>101</cp:revision>
  <dcterms:created xsi:type="dcterms:W3CDTF">2023-10-18T08:32:17Z</dcterms:created>
  <dcterms:modified xsi:type="dcterms:W3CDTF">2024-07-03T04:42:29Z</dcterms:modified>
</cp:coreProperties>
</file>

<file path=docProps/thumbnail.jpeg>
</file>